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273" r:id="rId4"/>
    <p:sldId id="274" r:id="rId5"/>
    <p:sldId id="275" r:id="rId6"/>
    <p:sldId id="281" r:id="rId7"/>
    <p:sldId id="277" r:id="rId8"/>
    <p:sldId id="284" r:id="rId9"/>
    <p:sldId id="283" r:id="rId10"/>
    <p:sldId id="278" r:id="rId11"/>
    <p:sldId id="276" r:id="rId12"/>
    <p:sldId id="261" r:id="rId13"/>
    <p:sldId id="285" r:id="rId14"/>
    <p:sldId id="270" r:id="rId15"/>
    <p:sldId id="286" r:id="rId16"/>
    <p:sldId id="269" r:id="rId17"/>
    <p:sldId id="280" r:id="rId1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626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20740-2F08-4114-BCFA-50192CE0D2F1}" type="datetimeFigureOut">
              <a:rPr lang="es-PE" smtClean="0"/>
              <a:t>03/05/2020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84EBB-B171-46FB-89DC-F2D755D63FA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32314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7b68ffdf2_2_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7b68ffdf2_2_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0700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7b68ffdf2_2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7b68ffdf2_2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3917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E66FE-C3AD-4C3C-98C4-A8CBE5F50878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07669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7b68ffdf2_2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7b68ffdf2_2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9613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57c365f9a0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57c365f9a0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937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7b68ffdf2_2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7b68ffdf2_2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0874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7b68ffdf2_2_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7b68ffdf2_2_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4929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7b68ffdf2_2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7b68ffdf2_2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6895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7c365f9a0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7c365f9a0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139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7c365f9a0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7c365f9a0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669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7c365f9a0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7c365f9a0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1317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7c365f9a0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7c365f9a0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984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7b68ffdf2_2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7b68ffdf2_2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216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9EBA2-55CD-4FF1-83C2-C747C39EBEAD}" type="datetimeFigureOut">
              <a:rPr lang="es-PE" smtClean="0"/>
              <a:t>03/05/2020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FF7F-5969-4F23-8ACC-66DEED23406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12591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9EBA2-55CD-4FF1-83C2-C747C39EBEAD}" type="datetimeFigureOut">
              <a:rPr lang="es-PE" smtClean="0"/>
              <a:t>03/05/2020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FF7F-5969-4F23-8ACC-66DEED23406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9591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9EBA2-55CD-4FF1-83C2-C747C39EBEAD}" type="datetimeFigureOut">
              <a:rPr lang="es-PE" smtClean="0"/>
              <a:t>03/05/2020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FF7F-5969-4F23-8ACC-66DEED23406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43472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bg>
      <p:bgPr>
        <a:solidFill>
          <a:srgbClr val="F3F3F3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 flipH="1">
            <a:off x="3216567" y="1864200"/>
            <a:ext cx="5758800" cy="18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rot="-5400000">
            <a:off x="8549633" y="3192967"/>
            <a:ext cx="6924800" cy="4644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 rot="-5400000">
            <a:off x="7036600" y="3039900"/>
            <a:ext cx="840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57420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A7B17"/>
          </p15:clr>
        </p15:guide>
        <p15:guide id="2" orient="horz" pos="1448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">
  <p:cSld name="TITLE + SUBTITLE ">
    <p:bg>
      <p:bgPr>
        <a:solidFill>
          <a:srgbClr val="F3F3F3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6914200" y="2510467"/>
            <a:ext cx="354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5310231" y="3385500"/>
            <a:ext cx="5150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/>
          <p:nvPr/>
        </p:nvSpPr>
        <p:spPr>
          <a:xfrm rot="-5400000">
            <a:off x="8549633" y="3192967"/>
            <a:ext cx="6924800" cy="4644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grpSp>
        <p:nvGrpSpPr>
          <p:cNvPr id="44" name="Google Shape;44;p6"/>
          <p:cNvGrpSpPr/>
          <p:nvPr/>
        </p:nvGrpSpPr>
        <p:grpSpPr>
          <a:xfrm>
            <a:off x="2716968" y="-37233"/>
            <a:ext cx="1892529" cy="6924800"/>
            <a:chOff x="2037725" y="-27925"/>
            <a:chExt cx="1419397" cy="5193600"/>
          </a:xfrm>
        </p:grpSpPr>
        <p:sp>
          <p:nvSpPr>
            <p:cNvPr id="45" name="Google Shape;45;p6"/>
            <p:cNvSpPr/>
            <p:nvPr/>
          </p:nvSpPr>
          <p:spPr>
            <a:xfrm rot="-5400000">
              <a:off x="24125" y="1985675"/>
              <a:ext cx="5193600" cy="1166400"/>
            </a:xfrm>
            <a:prstGeom prst="rect">
              <a:avLst/>
            </a:pr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6"/>
            <p:cNvSpPr/>
            <p:nvPr/>
          </p:nvSpPr>
          <p:spPr>
            <a:xfrm rot="5400000">
              <a:off x="3098722" y="2438200"/>
              <a:ext cx="449700" cy="267100"/>
            </a:xfrm>
            <a:prstGeom prst="flowChartExtract">
              <a:avLst/>
            </a:pr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" name="Google Shape;47;p6"/>
          <p:cNvSpPr txBox="1">
            <a:spLocks noGrp="1"/>
          </p:cNvSpPr>
          <p:nvPr>
            <p:ph type="ctrTitle" idx="2"/>
          </p:nvPr>
        </p:nvSpPr>
        <p:spPr>
          <a:xfrm rot="-5400000">
            <a:off x="7036600" y="3039900"/>
            <a:ext cx="840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2209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">
  <p:cSld name="DESIGN ">
    <p:bg>
      <p:bgPr>
        <a:solidFill>
          <a:srgbClr val="F3F3F3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/>
          <p:nvPr/>
        </p:nvSpPr>
        <p:spPr>
          <a:xfrm rot="-5400000">
            <a:off x="8549633" y="3192967"/>
            <a:ext cx="6924800" cy="4644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66269"/>
              </a:solidFill>
            </a:endParaRPr>
          </a:p>
        </p:txBody>
      </p:sp>
      <p:sp>
        <p:nvSpPr>
          <p:cNvPr id="109" name="Google Shape;109;p14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10" name="Google Shape;110;p14"/>
          <p:cNvSpPr txBox="1">
            <a:spLocks noGrp="1"/>
          </p:cNvSpPr>
          <p:nvPr>
            <p:ph type="ctrTitle"/>
          </p:nvPr>
        </p:nvSpPr>
        <p:spPr>
          <a:xfrm rot="-5400000">
            <a:off x="7036600" y="3039900"/>
            <a:ext cx="840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3236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solidFill>
          <a:srgbClr val="F3F3F3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>
            <a:spLocks noGrp="1"/>
          </p:cNvSpPr>
          <p:nvPr>
            <p:ph type="subTitle" idx="1"/>
          </p:nvPr>
        </p:nvSpPr>
        <p:spPr>
          <a:xfrm>
            <a:off x="1755517" y="2928600"/>
            <a:ext cx="2612800" cy="10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0"/>
          <p:cNvSpPr/>
          <p:nvPr/>
        </p:nvSpPr>
        <p:spPr>
          <a:xfrm rot="-5400000">
            <a:off x="8549633" y="3192967"/>
            <a:ext cx="6924800" cy="4644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85" name="Google Shape;85;p10"/>
          <p:cNvSpPr txBox="1">
            <a:spLocks noGrp="1"/>
          </p:cNvSpPr>
          <p:nvPr>
            <p:ph type="ctrTitle"/>
          </p:nvPr>
        </p:nvSpPr>
        <p:spPr>
          <a:xfrm rot="-5400000">
            <a:off x="7036600" y="3039900"/>
            <a:ext cx="840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9815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bg>
      <p:bgPr>
        <a:solidFill>
          <a:srgbClr val="F3F3F3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/>
          <p:nvPr/>
        </p:nvSpPr>
        <p:spPr>
          <a:xfrm rot="-5400000">
            <a:off x="8549633" y="3192967"/>
            <a:ext cx="6924800" cy="4644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7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buNone/>
              <a:defRPr sz="1733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ctrTitle"/>
          </p:nvPr>
        </p:nvSpPr>
        <p:spPr>
          <a:xfrm>
            <a:off x="6344000" y="2726700"/>
            <a:ext cx="37112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subTitle" idx="1"/>
          </p:nvPr>
        </p:nvSpPr>
        <p:spPr>
          <a:xfrm>
            <a:off x="6344000" y="3251500"/>
            <a:ext cx="2864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ctrTitle" idx="2"/>
          </p:nvPr>
        </p:nvSpPr>
        <p:spPr>
          <a:xfrm rot="-5400000">
            <a:off x="7036600" y="3039900"/>
            <a:ext cx="840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207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9EBA2-55CD-4FF1-83C2-C747C39EBEAD}" type="datetimeFigureOut">
              <a:rPr lang="es-PE" smtClean="0"/>
              <a:t>03/05/2020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FF7F-5969-4F23-8ACC-66DEED23406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1547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9EBA2-55CD-4FF1-83C2-C747C39EBEAD}" type="datetimeFigureOut">
              <a:rPr lang="es-PE" smtClean="0"/>
              <a:t>03/05/2020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FF7F-5969-4F23-8ACC-66DEED23406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94056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9EBA2-55CD-4FF1-83C2-C747C39EBEAD}" type="datetimeFigureOut">
              <a:rPr lang="es-PE" smtClean="0"/>
              <a:t>03/05/2020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FF7F-5969-4F23-8ACC-66DEED23406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1704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9EBA2-55CD-4FF1-83C2-C747C39EBEAD}" type="datetimeFigureOut">
              <a:rPr lang="es-PE" smtClean="0"/>
              <a:t>03/05/2020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FF7F-5969-4F23-8ACC-66DEED23406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4917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9EBA2-55CD-4FF1-83C2-C747C39EBEAD}" type="datetimeFigureOut">
              <a:rPr lang="es-PE" smtClean="0"/>
              <a:t>03/05/2020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FF7F-5969-4F23-8ACC-66DEED23406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13734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9EBA2-55CD-4FF1-83C2-C747C39EBEAD}" type="datetimeFigureOut">
              <a:rPr lang="es-PE" smtClean="0"/>
              <a:t>03/05/2020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FF7F-5969-4F23-8ACC-66DEED23406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2088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9EBA2-55CD-4FF1-83C2-C747C39EBEAD}" type="datetimeFigureOut">
              <a:rPr lang="es-PE" smtClean="0"/>
              <a:t>03/05/2020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FF7F-5969-4F23-8ACC-66DEED23406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415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9EBA2-55CD-4FF1-83C2-C747C39EBEAD}" type="datetimeFigureOut">
              <a:rPr lang="es-PE" smtClean="0"/>
              <a:t>03/05/2020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FF7F-5969-4F23-8ACC-66DEED23406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70333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9EBA2-55CD-4FF1-83C2-C747C39EBEAD}" type="datetimeFigureOut">
              <a:rPr lang="es-PE" smtClean="0"/>
              <a:t>03/05/2020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3FF7F-5969-4F23-8ACC-66DEED23406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3462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"/>
          <a:stretch/>
        </p:blipFill>
        <p:spPr>
          <a:xfrm>
            <a:off x="0" y="-1"/>
            <a:ext cx="12192000" cy="687228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0"/>
            <a:ext cx="12191999" cy="6883936"/>
          </a:xfrm>
          <a:prstGeom prst="rect">
            <a:avLst/>
          </a:prstGeom>
          <a:solidFill>
            <a:srgbClr val="466269">
              <a:alpha val="70000"/>
            </a:srgb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Paleoclimatic </a:t>
            </a: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during the Little Ice Age in </a:t>
            </a:r>
            <a:r>
              <a:rPr 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s-P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Llanganuco </a:t>
            </a:r>
            <a:r>
              <a:rPr lang="es-P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basin, Cordillera Blanca (Peru</a:t>
            </a:r>
            <a:r>
              <a:rPr lang="es-P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s-PE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Joshua Iparraguirre</a:t>
            </a:r>
            <a:r>
              <a:rPr lang="es-PE" sz="20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PE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Jose Úbeda</a:t>
            </a:r>
            <a:r>
              <a:rPr lang="es-PE" sz="20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PE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Ronald Concha</a:t>
            </a:r>
            <a:r>
              <a:rPr lang="es-PE" sz="20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PE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Ramón Pellitero</a:t>
            </a:r>
            <a:r>
              <a:rPr lang="es-PE" sz="20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s-PE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Javier de Marcos</a:t>
            </a:r>
            <a:r>
              <a:rPr lang="es-PE" sz="20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PE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Luzmila Dávila</a:t>
            </a:r>
            <a:r>
              <a:rPr lang="es-PE" sz="20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PE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Pool Vásquez</a:t>
            </a:r>
            <a:r>
              <a:rPr lang="es-PE" sz="20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PE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Jesús Gómez</a:t>
            </a:r>
            <a:r>
              <a:rPr lang="es-PE" sz="20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s-PE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Julia Araujo</a:t>
            </a:r>
            <a:r>
              <a:rPr lang="es-PE" sz="20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endParaRPr lang="es-PE" sz="2000" b="1" baseline="30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PE" sz="2000" b="1" baseline="30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PE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Instituto Nacional de Investigación en Glaciares y Ecosistemas de Montaña (INAIGEM)</a:t>
            </a:r>
          </a:p>
          <a:p>
            <a:pPr algn="ctr"/>
            <a:r>
              <a:rPr lang="es-PE" sz="2000" b="1" baseline="30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PE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Universidad Complutense de Madrid (UCM)</a:t>
            </a:r>
          </a:p>
          <a:p>
            <a:pPr algn="ctr"/>
            <a:r>
              <a:rPr lang="es-PE" sz="2000" b="1" baseline="30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s-PE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Educación a Distancia (UNED)</a:t>
            </a:r>
          </a:p>
          <a:p>
            <a:pPr algn="ctr"/>
            <a:r>
              <a:rPr lang="es-PE" sz="2000" b="1" baseline="30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PE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Instituto Geológico, Minero y Metalúrgico (INGEMMET) </a:t>
            </a:r>
          </a:p>
          <a:p>
            <a:pPr algn="ctr"/>
            <a:endParaRPr lang="es-PE" sz="2000" b="1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PE" sz="20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PE" sz="2000" b="1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PE" sz="20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PE" sz="2000" b="1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PE" sz="20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PE" sz="2000" b="1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PE" sz="20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PE" sz="2000" b="1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PE" sz="20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PE" sz="2000" b="1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017" y="3615312"/>
            <a:ext cx="1544218" cy="174499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7" b="5200"/>
          <a:stretch/>
        </p:blipFill>
        <p:spPr>
          <a:xfrm>
            <a:off x="2005905" y="3665032"/>
            <a:ext cx="1863010" cy="16455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337" y="3776461"/>
            <a:ext cx="1645551" cy="16455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86" y="5848235"/>
            <a:ext cx="3367394" cy="54582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20" y="5726428"/>
            <a:ext cx="3724664" cy="78943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5276"/>
            <a:ext cx="1464925" cy="5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6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s"/>
              <a:pPr/>
              <a:t>10</a:t>
            </a:fld>
            <a:endParaRPr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grpSp>
        <p:nvGrpSpPr>
          <p:cNvPr id="44" name="Google Shape;1230;p44"/>
          <p:cNvGrpSpPr/>
          <p:nvPr/>
        </p:nvGrpSpPr>
        <p:grpSpPr>
          <a:xfrm>
            <a:off x="376727" y="3070755"/>
            <a:ext cx="634552" cy="620644"/>
            <a:chOff x="4943575" y="2516350"/>
            <a:chExt cx="98675" cy="81700"/>
          </a:xfrm>
          <a:solidFill>
            <a:srgbClr val="466269"/>
          </a:solidFill>
        </p:grpSpPr>
        <p:sp>
          <p:nvSpPr>
            <p:cNvPr id="45" name="Google Shape;1231;p44"/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32;p44"/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33;p44"/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34;p44"/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35;p44"/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36;p44"/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37;p44"/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38;p44"/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39;p44"/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40;p44"/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41;p44"/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42;p44"/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43;p44"/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44;p44"/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45;p44"/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46;p44"/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47;p44"/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48;p44"/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49;p44"/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50;p44"/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51;p44"/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52;p44"/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53;p44"/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54;p44"/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55;p44"/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56;p44"/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57;p44"/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58;p44"/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59;p44"/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60;p44"/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61;p44"/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62;p44"/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63;p44"/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64;p44"/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65;p44"/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66;p44"/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67;p44"/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68;p44"/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69;p44"/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70;p44"/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71;p44"/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72;p44"/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73;p44"/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74;p44"/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75;p44"/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76;p44"/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77;p44"/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78;p44"/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79;p44"/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80;p44"/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81;p44"/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82;p44"/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83;p44"/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84;p44"/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85;p44"/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86;p44"/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87;p44"/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88;p44"/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89;p44"/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90;p44"/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91;p44"/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92;p44"/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93;p44"/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94;p44"/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95;p44"/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96;p44"/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97;p44"/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98;p44"/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99;p44"/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00;p44"/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01;p44"/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02;p44"/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03;p44"/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04;p44"/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05;p44"/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06;p44"/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07;p44"/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08;p44"/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3" name="Imagen 122"/>
          <p:cNvPicPr>
            <a:picLocks noChangeAspect="1"/>
          </p:cNvPicPr>
          <p:nvPr/>
        </p:nvPicPr>
        <p:blipFill rotWithShape="1">
          <a:blip r:embed="rId3"/>
          <a:srcRect l="24355" t="22203" r="23737" b="6744"/>
          <a:stretch/>
        </p:blipFill>
        <p:spPr>
          <a:xfrm>
            <a:off x="1878788" y="-61987"/>
            <a:ext cx="8911166" cy="6858000"/>
          </a:xfrm>
          <a:prstGeom prst="rect">
            <a:avLst/>
          </a:prstGeom>
        </p:spPr>
      </p:pic>
      <p:pic>
        <p:nvPicPr>
          <p:cNvPr id="124" name="Imagen 123"/>
          <p:cNvPicPr>
            <a:picLocks noChangeAspect="1"/>
          </p:cNvPicPr>
          <p:nvPr/>
        </p:nvPicPr>
        <p:blipFill rotWithShape="1">
          <a:blip r:embed="rId4"/>
          <a:srcRect l="63932" t="38431" r="3148" b="21876"/>
          <a:stretch/>
        </p:blipFill>
        <p:spPr>
          <a:xfrm>
            <a:off x="2768900" y="1044918"/>
            <a:ext cx="6288506" cy="4262996"/>
          </a:xfrm>
          <a:prstGeom prst="rect">
            <a:avLst/>
          </a:prstGeom>
        </p:spPr>
      </p:pic>
      <p:pic>
        <p:nvPicPr>
          <p:cNvPr id="125" name="Imagen 124"/>
          <p:cNvPicPr>
            <a:picLocks noChangeAspect="1"/>
          </p:cNvPicPr>
          <p:nvPr/>
        </p:nvPicPr>
        <p:blipFill rotWithShape="1">
          <a:blip r:embed="rId5"/>
          <a:srcRect l="64055" t="20889" r="3148" b="35471"/>
          <a:stretch/>
        </p:blipFill>
        <p:spPr>
          <a:xfrm>
            <a:off x="2768899" y="1044918"/>
            <a:ext cx="6288507" cy="4284510"/>
          </a:xfrm>
          <a:prstGeom prst="rect">
            <a:avLst/>
          </a:prstGeom>
        </p:spPr>
      </p:pic>
      <p:pic>
        <p:nvPicPr>
          <p:cNvPr id="126" name="Imagen 1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5276"/>
            <a:ext cx="1464925" cy="5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7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r="2701"/>
          <a:stretch/>
        </p:blipFill>
        <p:spPr>
          <a:xfrm>
            <a:off x="-8565" y="1"/>
            <a:ext cx="4701590" cy="6857999"/>
          </a:xfrm>
          <a:prstGeom prst="rect">
            <a:avLst/>
          </a:prstGeom>
        </p:spPr>
      </p:pic>
      <p:sp>
        <p:nvSpPr>
          <p:cNvPr id="192" name="Google Shape;192;p27"/>
          <p:cNvSpPr txBox="1">
            <a:spLocks noGrp="1"/>
          </p:cNvSpPr>
          <p:nvPr>
            <p:ph type="ctrTitle"/>
          </p:nvPr>
        </p:nvSpPr>
        <p:spPr>
          <a:xfrm>
            <a:off x="5609854" y="1970468"/>
            <a:ext cx="5352150" cy="21128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lvl="1" algn="l"/>
            <a:r>
              <a:rPr lang="es-PE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 </a:t>
            </a:r>
            <a:r>
              <a:rPr lang="es-PE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four</a:t>
            </a:r>
            <a:r>
              <a:rPr lang="es-PE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s-PE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s-PE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s-PE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b="1" i="1" dirty="0">
                <a:latin typeface="Cambria" panose="02040503050406030204" pitchFamily="18" charset="0"/>
              </a:rPr>
              <a:t>Calculation of Balance Ratio in a reference glacier </a:t>
            </a:r>
            <a:endParaRPr lang="en-US" b="1" i="1" dirty="0">
              <a:latin typeface="Cambria" panose="02040503050406030204" pitchFamily="18" charset="0"/>
            </a:endParaRPr>
          </a:p>
        </p:txBody>
      </p:sp>
      <p:sp>
        <p:nvSpPr>
          <p:cNvPr id="194" name="Google Shape;194;p27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s"/>
              <a:pPr/>
              <a:t>11</a:t>
            </a:fld>
            <a:endParaRPr dirty="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97" name="Google Shape;197;p27"/>
          <p:cNvSpPr/>
          <p:nvPr/>
        </p:nvSpPr>
        <p:spPr>
          <a:xfrm>
            <a:off x="-8567" y="1"/>
            <a:ext cx="4701592" cy="6858000"/>
          </a:xfrm>
          <a:prstGeom prst="rect">
            <a:avLst/>
          </a:prstGeom>
          <a:solidFill>
            <a:srgbClr val="434343">
              <a:alpha val="21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6" y="6345276"/>
            <a:ext cx="1464925" cy="5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9431" b="806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076" y="0"/>
            <a:ext cx="1464925" cy="5127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9340"/>
            <a:ext cx="12192000" cy="68873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075" y="-29340"/>
            <a:ext cx="1464925" cy="5127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-28318"/>
            <a:ext cx="12224657" cy="688631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075" y="-16702"/>
            <a:ext cx="1464925" cy="51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2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r="2701"/>
          <a:stretch/>
        </p:blipFill>
        <p:spPr>
          <a:xfrm>
            <a:off x="-8565" y="1"/>
            <a:ext cx="4701590" cy="6857999"/>
          </a:xfrm>
          <a:prstGeom prst="rect">
            <a:avLst/>
          </a:prstGeom>
        </p:spPr>
      </p:pic>
      <p:sp>
        <p:nvSpPr>
          <p:cNvPr id="192" name="Google Shape;192;p27"/>
          <p:cNvSpPr txBox="1">
            <a:spLocks noGrp="1"/>
          </p:cNvSpPr>
          <p:nvPr>
            <p:ph type="ctrTitle"/>
          </p:nvPr>
        </p:nvSpPr>
        <p:spPr>
          <a:xfrm>
            <a:off x="4971246" y="2121421"/>
            <a:ext cx="6686217" cy="261515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lvl="1" algn="l"/>
            <a:r>
              <a:rPr lang="es-PE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 </a:t>
            </a:r>
            <a:r>
              <a:rPr lang="es-PE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five</a:t>
            </a:r>
            <a:r>
              <a:rPr lang="es-PE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s-PE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s-PE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s-PE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2800" b="1" i="1" dirty="0">
                <a:latin typeface="Cambria" panose="02040503050406030204" pitchFamily="18" charset="0"/>
              </a:rPr>
              <a:t>Automatic Equilibrium Line </a:t>
            </a:r>
            <a:r>
              <a:rPr lang="en-US" sz="2800" b="1" i="1" dirty="0" err="1">
                <a:latin typeface="Cambria" panose="02040503050406030204" pitchFamily="18" charset="0"/>
              </a:rPr>
              <a:t>Altitud</a:t>
            </a:r>
            <a:r>
              <a:rPr lang="en-US" sz="2800" b="1" i="1" dirty="0">
                <a:latin typeface="Cambria" panose="02040503050406030204" pitchFamily="18" charset="0"/>
              </a:rPr>
              <a:t> (ELA) reconstruction of glaciers and </a:t>
            </a:r>
            <a:r>
              <a:rPr lang="en-US" sz="2800" b="1" i="1" dirty="0" err="1">
                <a:latin typeface="Cambria" panose="02040503050406030204" pitchFamily="18" charset="0"/>
              </a:rPr>
              <a:t>palaeoglaciers</a:t>
            </a:r>
            <a:endParaRPr lang="en-US" sz="2800" b="1" i="1" dirty="0">
              <a:latin typeface="Cambria" panose="02040503050406030204" pitchFamily="18" charset="0"/>
            </a:endParaRPr>
          </a:p>
        </p:txBody>
      </p:sp>
      <p:sp>
        <p:nvSpPr>
          <p:cNvPr id="194" name="Google Shape;194;p27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s"/>
              <a:pPr/>
              <a:t>13</a:t>
            </a:fld>
            <a:endParaRPr dirty="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97" name="Google Shape;197;p27"/>
          <p:cNvSpPr/>
          <p:nvPr/>
        </p:nvSpPr>
        <p:spPr>
          <a:xfrm>
            <a:off x="-8567" y="1"/>
            <a:ext cx="4701592" cy="6858000"/>
          </a:xfrm>
          <a:prstGeom prst="rect">
            <a:avLst/>
          </a:prstGeom>
          <a:solidFill>
            <a:srgbClr val="434343">
              <a:alpha val="21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6" y="6345276"/>
            <a:ext cx="1464925" cy="5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36"/>
            <a:ext cx="12182336" cy="685256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6420520"/>
            <a:ext cx="120556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(</a:t>
            </a:r>
            <a:r>
              <a:rPr lang="es-PE" sz="20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Ahlmann</a:t>
            </a:r>
            <a:r>
              <a:rPr lang="es-PE" sz="20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1924, 1948, </a:t>
            </a:r>
            <a:r>
              <a:rPr lang="es-PE" sz="20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Loewe</a:t>
            </a:r>
            <a:r>
              <a:rPr lang="es-PE" sz="20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1971, </a:t>
            </a:r>
            <a:r>
              <a:rPr lang="es-PE" sz="20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Kotlyakov</a:t>
            </a:r>
            <a:r>
              <a:rPr lang="es-PE" sz="20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y </a:t>
            </a:r>
            <a:r>
              <a:rPr lang="es-PE" sz="20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Krenke</a:t>
            </a:r>
            <a:r>
              <a:rPr lang="es-PE" sz="20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1982, </a:t>
            </a:r>
            <a:r>
              <a:rPr lang="es-PE" sz="20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Braithwaite</a:t>
            </a:r>
            <a:r>
              <a:rPr lang="es-PE" sz="20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1985, 2008, </a:t>
            </a:r>
            <a:r>
              <a:rPr lang="es-PE" sz="20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Ohmura</a:t>
            </a:r>
            <a:r>
              <a:rPr lang="es-PE" sz="20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et al., 1992)</a:t>
            </a:r>
            <a:endParaRPr lang="es-PE" sz="2000" i="1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0198FB0-07D5-44AE-8850-1919700354E9}"/>
              </a:ext>
            </a:extLst>
          </p:cNvPr>
          <p:cNvSpPr/>
          <p:nvPr/>
        </p:nvSpPr>
        <p:spPr>
          <a:xfrm>
            <a:off x="7092176" y="1773094"/>
            <a:ext cx="33890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5400" b="1" i="1" dirty="0">
                <a:solidFill>
                  <a:srgbClr val="C00000"/>
                </a:solidFill>
                <a:latin typeface="Cambria" panose="02040503050406030204" pitchFamily="18" charset="0"/>
              </a:rPr>
              <a:t>AABR</a:t>
            </a:r>
          </a:p>
          <a:p>
            <a:pPr algn="ctr"/>
            <a:r>
              <a:rPr lang="es-PE" sz="3600" i="1" dirty="0">
                <a:solidFill>
                  <a:srgbClr val="C00000"/>
                </a:solidFill>
                <a:latin typeface="Cambria" panose="02040503050406030204" pitchFamily="18" charset="0"/>
              </a:rPr>
              <a:t>(</a:t>
            </a:r>
            <a:r>
              <a:rPr lang="es-PE" sz="3600" b="1" i="1" dirty="0">
                <a:solidFill>
                  <a:srgbClr val="C00000"/>
                </a:solidFill>
                <a:latin typeface="Cambria" panose="02040503050406030204" pitchFamily="18" charset="0"/>
              </a:rPr>
              <a:t>Á</a:t>
            </a:r>
            <a:r>
              <a:rPr lang="es-PE" sz="3600" i="1" dirty="0">
                <a:solidFill>
                  <a:srgbClr val="C00000"/>
                </a:solidFill>
                <a:latin typeface="Cambria" panose="02040503050406030204" pitchFamily="18" charset="0"/>
              </a:rPr>
              <a:t>rea x </a:t>
            </a:r>
            <a:r>
              <a:rPr lang="es-PE" sz="3600" b="1" i="1" dirty="0">
                <a:solidFill>
                  <a:srgbClr val="C00000"/>
                </a:solidFill>
                <a:latin typeface="Cambria" panose="02040503050406030204" pitchFamily="18" charset="0"/>
              </a:rPr>
              <a:t>A</a:t>
            </a:r>
            <a:r>
              <a:rPr lang="es-PE" sz="3600" i="1" dirty="0">
                <a:solidFill>
                  <a:srgbClr val="C00000"/>
                </a:solidFill>
                <a:latin typeface="Cambria" panose="02040503050406030204" pitchFamily="18" charset="0"/>
              </a:rPr>
              <a:t>ltitud x </a:t>
            </a:r>
            <a:r>
              <a:rPr lang="es-PE" sz="3600" b="1" i="1" dirty="0">
                <a:solidFill>
                  <a:srgbClr val="C00000"/>
                </a:solidFill>
                <a:latin typeface="Cambria" panose="02040503050406030204" pitchFamily="18" charset="0"/>
              </a:rPr>
              <a:t>B</a:t>
            </a:r>
            <a:r>
              <a:rPr lang="es-PE" sz="3600" i="1" dirty="0">
                <a:solidFill>
                  <a:srgbClr val="C00000"/>
                </a:solidFill>
                <a:latin typeface="Cambria" panose="02040503050406030204" pitchFamily="18" charset="0"/>
              </a:rPr>
              <a:t>alance </a:t>
            </a:r>
            <a:r>
              <a:rPr lang="es-PE" sz="3600" b="1" i="1" dirty="0">
                <a:solidFill>
                  <a:srgbClr val="C00000"/>
                </a:solidFill>
                <a:latin typeface="Cambria" panose="02040503050406030204" pitchFamily="18" charset="0"/>
              </a:rPr>
              <a:t>R</a:t>
            </a:r>
            <a:r>
              <a:rPr lang="es-PE" sz="3600" i="1" dirty="0">
                <a:solidFill>
                  <a:srgbClr val="C00000"/>
                </a:solidFill>
                <a:latin typeface="Cambria" panose="02040503050406030204" pitchFamily="18" charset="0"/>
              </a:rPr>
              <a:t>atio)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075" y="5436"/>
            <a:ext cx="1464925" cy="51272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4021" t="21594" r="24161" b="6950"/>
          <a:stretch/>
        </p:blipFill>
        <p:spPr>
          <a:xfrm>
            <a:off x="0" y="-9171"/>
            <a:ext cx="12192001" cy="686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3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r="2701"/>
          <a:stretch/>
        </p:blipFill>
        <p:spPr>
          <a:xfrm>
            <a:off x="-8565" y="1"/>
            <a:ext cx="4701590" cy="6857999"/>
          </a:xfrm>
          <a:prstGeom prst="rect">
            <a:avLst/>
          </a:prstGeom>
        </p:spPr>
      </p:pic>
      <p:sp>
        <p:nvSpPr>
          <p:cNvPr id="192" name="Google Shape;192;p27"/>
          <p:cNvSpPr txBox="1">
            <a:spLocks noGrp="1"/>
          </p:cNvSpPr>
          <p:nvPr>
            <p:ph type="ctrTitle"/>
          </p:nvPr>
        </p:nvSpPr>
        <p:spPr>
          <a:xfrm>
            <a:off x="4971246" y="2121421"/>
            <a:ext cx="6686217" cy="261515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lvl="1" algn="l"/>
            <a:r>
              <a:rPr lang="es-PE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 </a:t>
            </a:r>
            <a:r>
              <a:rPr lang="es-PE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six</a:t>
            </a:r>
            <a:r>
              <a:rPr lang="es-PE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s-PE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s-PE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s-PE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2800" b="1" i="1" dirty="0">
                <a:latin typeface="Cambria" panose="02040503050406030204" pitchFamily="18" charset="0"/>
              </a:rPr>
              <a:t>Estimation of </a:t>
            </a:r>
            <a:r>
              <a:rPr lang="en-US" sz="2800" b="1" i="1" dirty="0" err="1">
                <a:latin typeface="Cambria" panose="02040503050406030204" pitchFamily="18" charset="0"/>
              </a:rPr>
              <a:t>palaeotemperature</a:t>
            </a:r>
            <a:r>
              <a:rPr lang="en-US" sz="2800" b="1" i="1" dirty="0">
                <a:latin typeface="Cambria" panose="02040503050406030204" pitchFamily="18" charset="0"/>
              </a:rPr>
              <a:t> during LIA</a:t>
            </a:r>
            <a:endParaRPr lang="en-US" sz="2800" b="1" i="1" dirty="0">
              <a:latin typeface="Cambria" panose="02040503050406030204" pitchFamily="18" charset="0"/>
            </a:endParaRPr>
          </a:p>
        </p:txBody>
      </p:sp>
      <p:sp>
        <p:nvSpPr>
          <p:cNvPr id="194" name="Google Shape;194;p27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s"/>
              <a:pPr/>
              <a:t>15</a:t>
            </a:fld>
            <a:endParaRPr dirty="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97" name="Google Shape;197;p27"/>
          <p:cNvSpPr/>
          <p:nvPr/>
        </p:nvSpPr>
        <p:spPr>
          <a:xfrm>
            <a:off x="-8567" y="1"/>
            <a:ext cx="4701592" cy="6858000"/>
          </a:xfrm>
          <a:prstGeom prst="rect">
            <a:avLst/>
          </a:prstGeom>
          <a:solidFill>
            <a:srgbClr val="434343">
              <a:alpha val="21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6" y="6345276"/>
            <a:ext cx="1464925" cy="5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021" t="21594" r="24161" b="6950"/>
          <a:stretch/>
        </p:blipFill>
        <p:spPr>
          <a:xfrm>
            <a:off x="0" y="-9171"/>
            <a:ext cx="12192001" cy="68671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6958" t="24580" r="3917" b="19077"/>
          <a:stretch/>
        </p:blipFill>
        <p:spPr>
          <a:xfrm>
            <a:off x="3550692" y="1171314"/>
            <a:ext cx="5090615" cy="41216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56958" t="14505" r="3917" b="16652"/>
          <a:stretch/>
        </p:blipFill>
        <p:spPr>
          <a:xfrm>
            <a:off x="3550691" y="906401"/>
            <a:ext cx="5090615" cy="50360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5276"/>
            <a:ext cx="1464925" cy="5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3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r="28635"/>
          <a:stretch/>
        </p:blipFill>
        <p:spPr>
          <a:xfrm>
            <a:off x="516891" y="261133"/>
            <a:ext cx="4872251" cy="5810932"/>
          </a:xfrm>
          <a:prstGeom prst="rect">
            <a:avLst/>
          </a:prstGeom>
        </p:spPr>
      </p:pic>
      <p:sp>
        <p:nvSpPr>
          <p:cNvPr id="841" name="Google Shape;841;p39"/>
          <p:cNvSpPr txBox="1">
            <a:spLocks noGrp="1"/>
          </p:cNvSpPr>
          <p:nvPr>
            <p:ph type="ctrTitle"/>
          </p:nvPr>
        </p:nvSpPr>
        <p:spPr>
          <a:xfrm>
            <a:off x="6344000" y="2726700"/>
            <a:ext cx="37112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s"/>
              <a:t>THANKS!</a:t>
            </a:r>
            <a:endParaRPr/>
          </a:p>
        </p:txBody>
      </p:sp>
      <p:sp>
        <p:nvSpPr>
          <p:cNvPr id="842" name="Google Shape;842;p39"/>
          <p:cNvSpPr txBox="1">
            <a:spLocks noGrp="1"/>
          </p:cNvSpPr>
          <p:nvPr>
            <p:ph type="subTitle" idx="1"/>
          </p:nvPr>
        </p:nvSpPr>
        <p:spPr>
          <a:xfrm>
            <a:off x="6344000" y="3251500"/>
            <a:ext cx="3564800" cy="143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 sz="1600" dirty="0"/>
              <a:t>Does anyone have any questions?</a:t>
            </a:r>
            <a:endParaRPr sz="1600" dirty="0"/>
          </a:p>
          <a:p>
            <a:pPr marL="0" indent="0">
              <a:buClr>
                <a:schemeClr val="dk1"/>
              </a:buClr>
              <a:buSzPts val="1100"/>
            </a:pPr>
            <a:endParaRPr sz="1600" dirty="0"/>
          </a:p>
          <a:p>
            <a:pPr marL="0" indent="0">
              <a:buClr>
                <a:schemeClr val="dk1"/>
              </a:buClr>
              <a:buSzPts val="1100"/>
            </a:pPr>
            <a:r>
              <a:rPr lang="es-PE" sz="1600" dirty="0">
                <a:solidFill>
                  <a:srgbClr val="FF0000"/>
                </a:solidFill>
              </a:rPr>
              <a:t>iparraguirrea.joshua@gmail.com</a:t>
            </a:r>
            <a:r>
              <a:rPr lang="es" sz="1600" dirty="0" smtClean="0">
                <a:solidFill>
                  <a:srgbClr val="FF0000"/>
                </a:solidFill>
              </a:rPr>
              <a:t> </a:t>
            </a:r>
            <a:endParaRPr sz="1600" dirty="0">
              <a:solidFill>
                <a:srgbClr val="FF0000"/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es" sz="1600" dirty="0">
                <a:solidFill>
                  <a:srgbClr val="FF0000"/>
                </a:solidFill>
              </a:rPr>
              <a:t>+51 978 836 327</a:t>
            </a:r>
            <a:endParaRPr sz="1600" dirty="0">
              <a:solidFill>
                <a:srgbClr val="FF0000"/>
              </a:solidFill>
            </a:endParaRPr>
          </a:p>
        </p:txBody>
      </p:sp>
      <p:sp>
        <p:nvSpPr>
          <p:cNvPr id="843" name="Google Shape;843;p39"/>
          <p:cNvSpPr txBox="1">
            <a:spLocks noGrp="1"/>
          </p:cNvSpPr>
          <p:nvPr>
            <p:ph type="sldNum" idx="12"/>
          </p:nvPr>
        </p:nvSpPr>
        <p:spPr>
          <a:xfrm>
            <a:off x="11630569" y="2904199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s"/>
              <a:pPr/>
              <a:t>17</a:t>
            </a:fld>
            <a:endParaRPr dirty="0"/>
          </a:p>
        </p:txBody>
      </p:sp>
      <p:sp>
        <p:nvSpPr>
          <p:cNvPr id="846" name="Google Shape;846;p39"/>
          <p:cNvSpPr/>
          <p:nvPr/>
        </p:nvSpPr>
        <p:spPr>
          <a:xfrm>
            <a:off x="516890" y="261133"/>
            <a:ext cx="4872251" cy="5810932"/>
          </a:xfrm>
          <a:prstGeom prst="rect">
            <a:avLst/>
          </a:prstGeom>
          <a:solidFill>
            <a:srgbClr val="434343">
              <a:alpha val="21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47" name="Google Shape;847;p39"/>
          <p:cNvSpPr/>
          <p:nvPr/>
        </p:nvSpPr>
        <p:spPr>
          <a:xfrm>
            <a:off x="3493827" y="4691100"/>
            <a:ext cx="2455472" cy="2166899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5275"/>
            <a:ext cx="1464925" cy="5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s"/>
              <a:pPr/>
              <a:t>2</a:t>
            </a:fld>
            <a:endParaRPr dirty="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0" name="Google Shape;157;p24"/>
          <p:cNvSpPr txBox="1">
            <a:spLocks/>
          </p:cNvSpPr>
          <p:nvPr/>
        </p:nvSpPr>
        <p:spPr>
          <a:xfrm>
            <a:off x="1464926" y="133289"/>
            <a:ext cx="9522785" cy="13468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 kern="1200">
                <a:solidFill>
                  <a:srgbClr val="466269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pPr lvl="1" algn="l"/>
            <a:r>
              <a:rPr lang="es-PE" sz="30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</a:t>
            </a:r>
            <a:r>
              <a:rPr lang="es-PE" sz="3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s-PE" sz="30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one</a:t>
            </a:r>
            <a:endParaRPr lang="es-PE" sz="30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914400" lvl="1" indent="-457200" algn="l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PE" b="1" i="1" dirty="0" err="1" smtClean="0">
                <a:solidFill>
                  <a:srgbClr val="FFC000"/>
                </a:solidFill>
                <a:latin typeface="Cambria" panose="02040503050406030204" pitchFamily="18" charset="0"/>
              </a:rPr>
              <a:t>Development</a:t>
            </a:r>
            <a:r>
              <a:rPr lang="es-PE" b="1" i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 </a:t>
            </a:r>
            <a:r>
              <a:rPr lang="es-PE" b="1" i="1" dirty="0">
                <a:solidFill>
                  <a:srgbClr val="FFC000"/>
                </a:solidFill>
                <a:latin typeface="Cambria" panose="02040503050406030204" pitchFamily="18" charset="0"/>
              </a:rPr>
              <a:t>of a </a:t>
            </a:r>
            <a:r>
              <a:rPr lang="es-PE" b="1" i="1" dirty="0" err="1">
                <a:solidFill>
                  <a:srgbClr val="FFC000"/>
                </a:solidFill>
                <a:latin typeface="Cambria" panose="02040503050406030204" pitchFamily="18" charset="0"/>
              </a:rPr>
              <a:t>detailed</a:t>
            </a:r>
            <a:r>
              <a:rPr lang="es-PE" b="1" i="1" dirty="0">
                <a:solidFill>
                  <a:srgbClr val="FFC000"/>
                </a:solidFill>
                <a:latin typeface="Cambria" panose="02040503050406030204" pitchFamily="18" charset="0"/>
              </a:rPr>
              <a:t> </a:t>
            </a:r>
            <a:r>
              <a:rPr lang="es-PE" b="1" i="1" dirty="0" err="1">
                <a:solidFill>
                  <a:srgbClr val="FFC000"/>
                </a:solidFill>
                <a:latin typeface="Cambria" panose="02040503050406030204" pitchFamily="18" charset="0"/>
              </a:rPr>
              <a:t>geomorphogical</a:t>
            </a:r>
            <a:r>
              <a:rPr lang="es-PE" b="1" i="1" dirty="0">
                <a:solidFill>
                  <a:srgbClr val="FFC000"/>
                </a:solidFill>
                <a:latin typeface="Cambria" panose="02040503050406030204" pitchFamily="18" charset="0"/>
              </a:rPr>
              <a:t> </a:t>
            </a:r>
            <a:r>
              <a:rPr lang="es-PE" b="1" i="1" dirty="0" err="1" smtClean="0">
                <a:solidFill>
                  <a:srgbClr val="FFC000"/>
                </a:solidFill>
                <a:latin typeface="Cambria" panose="02040503050406030204" pitchFamily="18" charset="0"/>
              </a:rPr>
              <a:t>map</a:t>
            </a:r>
            <a:r>
              <a:rPr lang="es-PE" b="1" i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 </a:t>
            </a:r>
          </a:p>
          <a:p>
            <a:pPr marL="914400" lvl="1" indent="-457200" algn="l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PE" b="1" i="1" dirty="0" err="1" smtClean="0">
                <a:solidFill>
                  <a:srgbClr val="FFC000"/>
                </a:solidFill>
                <a:latin typeface="Cambria" panose="02040503050406030204" pitchFamily="18" charset="0"/>
              </a:rPr>
              <a:t>Delimitation</a:t>
            </a:r>
            <a:r>
              <a:rPr lang="es-PE" b="1" i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 of </a:t>
            </a:r>
            <a:r>
              <a:rPr lang="es-PE" b="1" i="1" dirty="0" err="1" smtClean="0">
                <a:solidFill>
                  <a:srgbClr val="FFC000"/>
                </a:solidFill>
                <a:latin typeface="Cambria" panose="02040503050406030204" pitchFamily="18" charset="0"/>
              </a:rPr>
              <a:t>palaeoglaciers</a:t>
            </a:r>
            <a:r>
              <a:rPr lang="es-PE" b="1" i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 and </a:t>
            </a:r>
            <a:r>
              <a:rPr lang="es-PE" b="1" i="1" dirty="0" err="1" smtClean="0">
                <a:solidFill>
                  <a:srgbClr val="FFC000"/>
                </a:solidFill>
                <a:latin typeface="Cambria" panose="02040503050406030204" pitchFamily="18" charset="0"/>
              </a:rPr>
              <a:t>current</a:t>
            </a:r>
            <a:r>
              <a:rPr lang="es-PE" b="1" i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 glacial </a:t>
            </a:r>
            <a:r>
              <a:rPr lang="es-PE" b="1" i="1" dirty="0" err="1" smtClean="0">
                <a:solidFill>
                  <a:srgbClr val="FFC000"/>
                </a:solidFill>
                <a:latin typeface="Cambria" panose="02040503050406030204" pitchFamily="18" charset="0"/>
              </a:rPr>
              <a:t>extension</a:t>
            </a:r>
            <a:endParaRPr lang="es-PE" b="1" i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Google Shape;160;p24"/>
          <p:cNvSpPr txBox="1">
            <a:spLocks/>
          </p:cNvSpPr>
          <p:nvPr/>
        </p:nvSpPr>
        <p:spPr>
          <a:xfrm>
            <a:off x="1419389" y="-91166"/>
            <a:ext cx="734521" cy="7462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s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157;p24"/>
          <p:cNvSpPr txBox="1">
            <a:spLocks/>
          </p:cNvSpPr>
          <p:nvPr/>
        </p:nvSpPr>
        <p:spPr>
          <a:xfrm>
            <a:off x="1464926" y="1387589"/>
            <a:ext cx="9522785" cy="103789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 kern="1200">
                <a:solidFill>
                  <a:srgbClr val="466269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pPr lvl="1" algn="l"/>
            <a:r>
              <a:rPr lang="es-PE" sz="30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</a:t>
            </a:r>
            <a:r>
              <a:rPr lang="es-PE" sz="3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s-PE" sz="30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two</a:t>
            </a:r>
            <a:endParaRPr lang="es-PE" sz="30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914400" lvl="1" indent="-457200" algn="l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PE" b="1" i="1" dirty="0">
                <a:solidFill>
                  <a:srgbClr val="FFC000"/>
                </a:solidFill>
                <a:latin typeface="Cambria" panose="02040503050406030204" pitchFamily="18" charset="0"/>
              </a:rPr>
              <a:t>Glaciar </a:t>
            </a:r>
            <a:r>
              <a:rPr lang="es-PE" b="1" i="1" dirty="0" err="1">
                <a:solidFill>
                  <a:srgbClr val="FFC000"/>
                </a:solidFill>
                <a:latin typeface="Cambria" panose="02040503050406030204" pitchFamily="18" charset="0"/>
              </a:rPr>
              <a:t>bedrock</a:t>
            </a:r>
            <a:r>
              <a:rPr lang="es-PE" b="1" i="1" dirty="0">
                <a:solidFill>
                  <a:srgbClr val="FFC000"/>
                </a:solidFill>
                <a:latin typeface="Cambria" panose="02040503050406030204" pitchFamily="18" charset="0"/>
              </a:rPr>
              <a:t> </a:t>
            </a:r>
            <a:r>
              <a:rPr lang="es-PE" b="1" i="1" dirty="0" err="1">
                <a:solidFill>
                  <a:srgbClr val="FFC000"/>
                </a:solidFill>
                <a:latin typeface="Cambria" panose="02040503050406030204" pitchFamily="18" charset="0"/>
              </a:rPr>
              <a:t>Reconstruction</a:t>
            </a:r>
            <a:r>
              <a:rPr lang="es-PE" b="1" i="1" dirty="0">
                <a:solidFill>
                  <a:srgbClr val="FFC000"/>
                </a:solidFill>
                <a:latin typeface="Cambria" panose="02040503050406030204" pitchFamily="18" charset="0"/>
              </a:rPr>
              <a:t> – GLABTOP</a:t>
            </a:r>
          </a:p>
        </p:txBody>
      </p:sp>
      <p:sp>
        <p:nvSpPr>
          <p:cNvPr id="24" name="Google Shape;160;p24"/>
          <p:cNvSpPr txBox="1">
            <a:spLocks/>
          </p:cNvSpPr>
          <p:nvPr/>
        </p:nvSpPr>
        <p:spPr>
          <a:xfrm>
            <a:off x="1419389" y="1255648"/>
            <a:ext cx="734521" cy="7462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s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57;p24"/>
          <p:cNvSpPr txBox="1">
            <a:spLocks/>
          </p:cNvSpPr>
          <p:nvPr/>
        </p:nvSpPr>
        <p:spPr>
          <a:xfrm>
            <a:off x="1464925" y="2491457"/>
            <a:ext cx="9522785" cy="103789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 kern="1200">
                <a:solidFill>
                  <a:srgbClr val="466269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pPr lvl="1" algn="l"/>
            <a:r>
              <a:rPr lang="es-PE" sz="30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</a:t>
            </a:r>
            <a:r>
              <a:rPr lang="es-PE" sz="3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s-PE" sz="30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three</a:t>
            </a:r>
            <a:endParaRPr lang="es-PE" sz="30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800100" lvl="1" indent="-342900" algn="l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PE" b="1" i="1" dirty="0">
                <a:solidFill>
                  <a:srgbClr val="FFC000"/>
                </a:solidFill>
                <a:latin typeface="Cambria" panose="02040503050406030204" pitchFamily="18" charset="0"/>
              </a:rPr>
              <a:t>3D </a:t>
            </a:r>
            <a:r>
              <a:rPr lang="es-PE" b="1" i="1" dirty="0" err="1">
                <a:solidFill>
                  <a:srgbClr val="FFC000"/>
                </a:solidFill>
                <a:latin typeface="Cambria" panose="02040503050406030204" pitchFamily="18" charset="0"/>
              </a:rPr>
              <a:t>reconstruction</a:t>
            </a:r>
            <a:r>
              <a:rPr lang="es-PE" b="1" i="1" dirty="0">
                <a:solidFill>
                  <a:srgbClr val="FFC000"/>
                </a:solidFill>
                <a:latin typeface="Cambria" panose="02040503050406030204" pitchFamily="18" charset="0"/>
              </a:rPr>
              <a:t> of </a:t>
            </a:r>
            <a:r>
              <a:rPr lang="es-PE" b="1" i="1" dirty="0" err="1">
                <a:solidFill>
                  <a:srgbClr val="FFC000"/>
                </a:solidFill>
                <a:latin typeface="Cambria" panose="02040503050406030204" pitchFamily="18" charset="0"/>
              </a:rPr>
              <a:t>palaeoglaciers</a:t>
            </a:r>
            <a:r>
              <a:rPr lang="es-PE" b="1" i="1" dirty="0">
                <a:solidFill>
                  <a:srgbClr val="FFC000"/>
                </a:solidFill>
                <a:latin typeface="Cambria" panose="02040503050406030204" pitchFamily="18" charset="0"/>
              </a:rPr>
              <a:t> </a:t>
            </a:r>
            <a:r>
              <a:rPr lang="es-PE" b="1" i="1" dirty="0" err="1">
                <a:solidFill>
                  <a:srgbClr val="FFC000"/>
                </a:solidFill>
                <a:latin typeface="Cambria" panose="02040503050406030204" pitchFamily="18" charset="0"/>
              </a:rPr>
              <a:t>surface</a:t>
            </a:r>
            <a:endParaRPr lang="es-PE" b="1" i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Google Shape;160;p24"/>
          <p:cNvSpPr txBox="1">
            <a:spLocks/>
          </p:cNvSpPr>
          <p:nvPr/>
        </p:nvSpPr>
        <p:spPr>
          <a:xfrm>
            <a:off x="1419389" y="2332972"/>
            <a:ext cx="734521" cy="7462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s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157;p24"/>
          <p:cNvSpPr txBox="1">
            <a:spLocks/>
          </p:cNvSpPr>
          <p:nvPr/>
        </p:nvSpPr>
        <p:spPr>
          <a:xfrm>
            <a:off x="1464925" y="3552153"/>
            <a:ext cx="9522785" cy="103789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 kern="1200">
                <a:solidFill>
                  <a:srgbClr val="466269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pPr lvl="1" algn="l"/>
            <a:r>
              <a:rPr lang="es-PE" sz="30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</a:t>
            </a:r>
            <a:r>
              <a:rPr lang="es-PE" sz="3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s-PE" sz="30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four</a:t>
            </a:r>
            <a:endParaRPr lang="es-PE" sz="30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914400" lvl="1" indent="-457200" algn="l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C000"/>
                </a:solidFill>
                <a:latin typeface="Cambria" panose="02040503050406030204" pitchFamily="18" charset="0"/>
              </a:rPr>
              <a:t>Calculation of Balance Ratio in a reference glacier </a:t>
            </a:r>
          </a:p>
        </p:txBody>
      </p:sp>
      <p:sp>
        <p:nvSpPr>
          <p:cNvPr id="28" name="Google Shape;160;p24"/>
          <p:cNvSpPr txBox="1">
            <a:spLocks/>
          </p:cNvSpPr>
          <p:nvPr/>
        </p:nvSpPr>
        <p:spPr>
          <a:xfrm>
            <a:off x="1419389" y="3370870"/>
            <a:ext cx="734521" cy="7462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s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157;p24"/>
          <p:cNvSpPr txBox="1">
            <a:spLocks/>
          </p:cNvSpPr>
          <p:nvPr/>
        </p:nvSpPr>
        <p:spPr>
          <a:xfrm>
            <a:off x="1464925" y="4572936"/>
            <a:ext cx="9522785" cy="136804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 kern="1200">
                <a:solidFill>
                  <a:srgbClr val="466269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pPr lvl="1" algn="l"/>
            <a:r>
              <a:rPr lang="es-PE" sz="30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</a:t>
            </a:r>
            <a:r>
              <a:rPr lang="es-PE" sz="3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s-PE" sz="30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five</a:t>
            </a:r>
            <a:endParaRPr lang="es-PE" sz="30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914400" lvl="1" indent="-457200" algn="l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C000"/>
                </a:solidFill>
                <a:latin typeface="Cambria" panose="02040503050406030204" pitchFamily="18" charset="0"/>
              </a:rPr>
              <a:t>Automatic Equilibrium Line </a:t>
            </a:r>
            <a:r>
              <a:rPr lang="en-US" b="1" i="1" dirty="0" err="1">
                <a:solidFill>
                  <a:srgbClr val="FFC000"/>
                </a:solidFill>
                <a:latin typeface="Cambria" panose="02040503050406030204" pitchFamily="18" charset="0"/>
              </a:rPr>
              <a:t>Altitud</a:t>
            </a:r>
            <a:r>
              <a:rPr lang="en-US" b="1" i="1" dirty="0">
                <a:solidFill>
                  <a:srgbClr val="FFC000"/>
                </a:solidFill>
                <a:latin typeface="Cambria" panose="02040503050406030204" pitchFamily="18" charset="0"/>
              </a:rPr>
              <a:t> (ELA) reconstruction of glaciers and </a:t>
            </a:r>
            <a:r>
              <a:rPr lang="en-US" b="1" i="1" dirty="0" err="1">
                <a:solidFill>
                  <a:srgbClr val="FFC000"/>
                </a:solidFill>
                <a:latin typeface="Cambria" panose="02040503050406030204" pitchFamily="18" charset="0"/>
              </a:rPr>
              <a:t>palaeoglaciers</a:t>
            </a:r>
            <a:endParaRPr lang="en-US" b="1" i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Google Shape;160;p24"/>
          <p:cNvSpPr txBox="1">
            <a:spLocks/>
          </p:cNvSpPr>
          <p:nvPr/>
        </p:nvSpPr>
        <p:spPr>
          <a:xfrm>
            <a:off x="1419389" y="4408768"/>
            <a:ext cx="734521" cy="7462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s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Google Shape;157;p24"/>
          <p:cNvSpPr txBox="1">
            <a:spLocks/>
          </p:cNvSpPr>
          <p:nvPr/>
        </p:nvSpPr>
        <p:spPr>
          <a:xfrm>
            <a:off x="1464925" y="5877278"/>
            <a:ext cx="9522785" cy="98072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 kern="1200">
                <a:solidFill>
                  <a:srgbClr val="466269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pPr lvl="1" algn="l"/>
            <a:r>
              <a:rPr lang="es-PE" sz="30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</a:t>
            </a:r>
            <a:r>
              <a:rPr lang="es-PE" sz="3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s-PE" sz="30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six</a:t>
            </a:r>
            <a:endParaRPr lang="es-PE" sz="30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914400" lvl="1" indent="-457200" algn="l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C000"/>
                </a:solidFill>
                <a:latin typeface="Cambria" panose="02040503050406030204" pitchFamily="18" charset="0"/>
              </a:rPr>
              <a:t>Estimation of </a:t>
            </a:r>
            <a:r>
              <a:rPr lang="en-US" b="1" i="1" dirty="0" err="1">
                <a:solidFill>
                  <a:srgbClr val="FFC000"/>
                </a:solidFill>
                <a:latin typeface="Cambria" panose="02040503050406030204" pitchFamily="18" charset="0"/>
              </a:rPr>
              <a:t>palaeotemperature</a:t>
            </a:r>
            <a:r>
              <a:rPr lang="en-US" b="1" i="1" dirty="0">
                <a:solidFill>
                  <a:srgbClr val="FFC000"/>
                </a:solidFill>
                <a:latin typeface="Cambria" panose="02040503050406030204" pitchFamily="18" charset="0"/>
              </a:rPr>
              <a:t> during LIA</a:t>
            </a:r>
          </a:p>
        </p:txBody>
      </p:sp>
      <p:sp>
        <p:nvSpPr>
          <p:cNvPr id="34" name="Google Shape;160;p24"/>
          <p:cNvSpPr txBox="1">
            <a:spLocks/>
          </p:cNvSpPr>
          <p:nvPr/>
        </p:nvSpPr>
        <p:spPr>
          <a:xfrm>
            <a:off x="1419388" y="5610834"/>
            <a:ext cx="734521" cy="7462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s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Google Shape;157;p24"/>
          <p:cNvSpPr txBox="1">
            <a:spLocks/>
          </p:cNvSpPr>
          <p:nvPr/>
        </p:nvSpPr>
        <p:spPr>
          <a:xfrm>
            <a:off x="1464926" y="133289"/>
            <a:ext cx="9522785" cy="13468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 kern="1200">
                <a:solidFill>
                  <a:srgbClr val="466269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pPr lvl="1" algn="l"/>
            <a:r>
              <a:rPr lang="es-PE" sz="3000" b="1" i="1" dirty="0" err="1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</a:t>
            </a:r>
            <a:r>
              <a:rPr lang="es-PE" sz="3000" b="1" i="1" dirty="0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s-PE" sz="3000" b="1" i="1" dirty="0" err="1" smtClean="0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one</a:t>
            </a:r>
            <a:endParaRPr lang="es-PE" sz="3000" b="1" i="1" dirty="0" smtClean="0">
              <a:solidFill>
                <a:srgbClr val="4662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914400" lvl="1" indent="-457200" algn="l">
              <a:buClr>
                <a:srgbClr val="466269"/>
              </a:buClr>
              <a:buFont typeface="Arial" panose="020B0604020202020204" pitchFamily="34" charset="0"/>
              <a:buChar char="•"/>
            </a:pPr>
            <a:r>
              <a:rPr lang="es-PE" b="1" i="1" dirty="0" err="1" smtClean="0">
                <a:solidFill>
                  <a:srgbClr val="466269"/>
                </a:solidFill>
                <a:latin typeface="Cambria" panose="02040503050406030204" pitchFamily="18" charset="0"/>
              </a:rPr>
              <a:t>Development</a:t>
            </a:r>
            <a:r>
              <a:rPr lang="es-PE" b="1" i="1" dirty="0" smtClean="0">
                <a:solidFill>
                  <a:srgbClr val="466269"/>
                </a:solidFill>
                <a:latin typeface="Cambria" panose="02040503050406030204" pitchFamily="18" charset="0"/>
              </a:rPr>
              <a:t> </a:t>
            </a:r>
            <a:r>
              <a:rPr lang="es-PE" b="1" i="1" dirty="0">
                <a:solidFill>
                  <a:srgbClr val="466269"/>
                </a:solidFill>
                <a:latin typeface="Cambria" panose="02040503050406030204" pitchFamily="18" charset="0"/>
              </a:rPr>
              <a:t>of a </a:t>
            </a:r>
            <a:r>
              <a:rPr lang="es-PE" b="1" i="1" dirty="0" err="1">
                <a:solidFill>
                  <a:srgbClr val="466269"/>
                </a:solidFill>
                <a:latin typeface="Cambria" panose="02040503050406030204" pitchFamily="18" charset="0"/>
              </a:rPr>
              <a:t>detailed</a:t>
            </a:r>
            <a:r>
              <a:rPr lang="es-PE" b="1" i="1" dirty="0">
                <a:solidFill>
                  <a:srgbClr val="466269"/>
                </a:solidFill>
                <a:latin typeface="Cambria" panose="02040503050406030204" pitchFamily="18" charset="0"/>
              </a:rPr>
              <a:t> </a:t>
            </a:r>
            <a:r>
              <a:rPr lang="es-PE" b="1" i="1" dirty="0" err="1">
                <a:solidFill>
                  <a:srgbClr val="466269"/>
                </a:solidFill>
                <a:latin typeface="Cambria" panose="02040503050406030204" pitchFamily="18" charset="0"/>
              </a:rPr>
              <a:t>geomorphogical</a:t>
            </a:r>
            <a:r>
              <a:rPr lang="es-PE" b="1" i="1" dirty="0">
                <a:solidFill>
                  <a:srgbClr val="466269"/>
                </a:solidFill>
                <a:latin typeface="Cambria" panose="02040503050406030204" pitchFamily="18" charset="0"/>
              </a:rPr>
              <a:t> </a:t>
            </a:r>
            <a:r>
              <a:rPr lang="es-PE" b="1" i="1" dirty="0" err="1" smtClean="0">
                <a:solidFill>
                  <a:srgbClr val="466269"/>
                </a:solidFill>
                <a:latin typeface="Cambria" panose="02040503050406030204" pitchFamily="18" charset="0"/>
              </a:rPr>
              <a:t>map</a:t>
            </a:r>
            <a:r>
              <a:rPr lang="es-PE" b="1" i="1" dirty="0" smtClean="0">
                <a:solidFill>
                  <a:srgbClr val="466269"/>
                </a:solidFill>
                <a:latin typeface="Cambria" panose="02040503050406030204" pitchFamily="18" charset="0"/>
              </a:rPr>
              <a:t> </a:t>
            </a:r>
            <a:endParaRPr lang="es-PE" b="1" i="1" dirty="0">
              <a:solidFill>
                <a:srgbClr val="466269"/>
              </a:solidFill>
              <a:latin typeface="Cambria" panose="02040503050406030204" pitchFamily="18" charset="0"/>
            </a:endParaRPr>
          </a:p>
          <a:p>
            <a:pPr marL="914400" lvl="1" indent="-457200" algn="l">
              <a:buClr>
                <a:srgbClr val="466269"/>
              </a:buClr>
              <a:buFont typeface="Arial" panose="020B0604020202020204" pitchFamily="34" charset="0"/>
              <a:buChar char="•"/>
            </a:pPr>
            <a:r>
              <a:rPr lang="es-PE" b="1" i="1" dirty="0" err="1" smtClean="0">
                <a:solidFill>
                  <a:srgbClr val="466269"/>
                </a:solidFill>
                <a:latin typeface="Cambria" panose="02040503050406030204" pitchFamily="18" charset="0"/>
              </a:rPr>
              <a:t>Delimitation</a:t>
            </a:r>
            <a:r>
              <a:rPr lang="es-PE" b="1" i="1" dirty="0" smtClean="0">
                <a:solidFill>
                  <a:srgbClr val="466269"/>
                </a:solidFill>
                <a:latin typeface="Cambria" panose="02040503050406030204" pitchFamily="18" charset="0"/>
              </a:rPr>
              <a:t> of </a:t>
            </a:r>
            <a:r>
              <a:rPr lang="es-PE" b="1" i="1" dirty="0" err="1" smtClean="0">
                <a:solidFill>
                  <a:srgbClr val="466269"/>
                </a:solidFill>
                <a:latin typeface="Cambria" panose="02040503050406030204" pitchFamily="18" charset="0"/>
              </a:rPr>
              <a:t>palaeoglaciers</a:t>
            </a:r>
            <a:r>
              <a:rPr lang="es-PE" b="1" i="1" dirty="0" smtClean="0">
                <a:solidFill>
                  <a:srgbClr val="466269"/>
                </a:solidFill>
                <a:latin typeface="Cambria" panose="02040503050406030204" pitchFamily="18" charset="0"/>
              </a:rPr>
              <a:t> and </a:t>
            </a:r>
            <a:r>
              <a:rPr lang="es-PE" b="1" i="1" dirty="0" err="1" smtClean="0">
                <a:solidFill>
                  <a:srgbClr val="466269"/>
                </a:solidFill>
                <a:latin typeface="Cambria" panose="02040503050406030204" pitchFamily="18" charset="0"/>
              </a:rPr>
              <a:t>current</a:t>
            </a:r>
            <a:r>
              <a:rPr lang="es-PE" b="1" i="1" dirty="0" smtClean="0">
                <a:solidFill>
                  <a:srgbClr val="466269"/>
                </a:solidFill>
                <a:latin typeface="Cambria" panose="02040503050406030204" pitchFamily="18" charset="0"/>
              </a:rPr>
              <a:t> glacial </a:t>
            </a:r>
            <a:r>
              <a:rPr lang="es-PE" b="1" i="1" dirty="0" err="1" smtClean="0">
                <a:solidFill>
                  <a:srgbClr val="466269"/>
                </a:solidFill>
                <a:latin typeface="Cambria" panose="02040503050406030204" pitchFamily="18" charset="0"/>
              </a:rPr>
              <a:t>extension</a:t>
            </a:r>
            <a:endParaRPr lang="es-PE" b="1" i="1" dirty="0">
              <a:solidFill>
                <a:srgbClr val="466269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Google Shape;160;p24"/>
          <p:cNvSpPr txBox="1">
            <a:spLocks/>
          </p:cNvSpPr>
          <p:nvPr/>
        </p:nvSpPr>
        <p:spPr>
          <a:xfrm>
            <a:off x="1419389" y="-91166"/>
            <a:ext cx="734521" cy="7462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dirty="0" smtClean="0">
                <a:solidFill>
                  <a:srgbClr val="4662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s" sz="3600" dirty="0">
              <a:solidFill>
                <a:srgbClr val="4662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Google Shape;157;p24"/>
          <p:cNvSpPr txBox="1">
            <a:spLocks/>
          </p:cNvSpPr>
          <p:nvPr/>
        </p:nvSpPr>
        <p:spPr>
          <a:xfrm>
            <a:off x="1464926" y="1387589"/>
            <a:ext cx="9522785" cy="103789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 kern="1200">
                <a:solidFill>
                  <a:srgbClr val="466269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pPr lvl="1" algn="l"/>
            <a:r>
              <a:rPr lang="es-PE" sz="3000" b="1" i="1" dirty="0" err="1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</a:t>
            </a:r>
            <a:r>
              <a:rPr lang="es-PE" sz="3000" b="1" i="1" dirty="0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s-PE" sz="3000" b="1" i="1" dirty="0" err="1" smtClean="0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two</a:t>
            </a:r>
            <a:endParaRPr lang="es-PE" sz="3000" b="1" i="1" dirty="0" smtClean="0">
              <a:solidFill>
                <a:srgbClr val="4662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914400" lvl="1" indent="-457200" algn="l">
              <a:buClr>
                <a:srgbClr val="466269"/>
              </a:buClr>
              <a:buFont typeface="Arial" panose="020B0604020202020204" pitchFamily="34" charset="0"/>
              <a:buChar char="•"/>
            </a:pPr>
            <a:r>
              <a:rPr lang="es-PE" b="1" i="1" dirty="0">
                <a:solidFill>
                  <a:srgbClr val="466269"/>
                </a:solidFill>
                <a:latin typeface="Cambria" panose="02040503050406030204" pitchFamily="18" charset="0"/>
              </a:rPr>
              <a:t>Glaciar </a:t>
            </a:r>
            <a:r>
              <a:rPr lang="es-PE" b="1" i="1" dirty="0" err="1">
                <a:solidFill>
                  <a:srgbClr val="466269"/>
                </a:solidFill>
                <a:latin typeface="Cambria" panose="02040503050406030204" pitchFamily="18" charset="0"/>
              </a:rPr>
              <a:t>bedrock</a:t>
            </a:r>
            <a:r>
              <a:rPr lang="es-PE" b="1" i="1" dirty="0">
                <a:solidFill>
                  <a:srgbClr val="466269"/>
                </a:solidFill>
                <a:latin typeface="Cambria" panose="02040503050406030204" pitchFamily="18" charset="0"/>
              </a:rPr>
              <a:t> </a:t>
            </a:r>
            <a:r>
              <a:rPr lang="es-PE" b="1" i="1" dirty="0" err="1">
                <a:solidFill>
                  <a:srgbClr val="466269"/>
                </a:solidFill>
                <a:latin typeface="Cambria" panose="02040503050406030204" pitchFamily="18" charset="0"/>
              </a:rPr>
              <a:t>Reconstruction</a:t>
            </a:r>
            <a:r>
              <a:rPr lang="es-PE" b="1" i="1" dirty="0">
                <a:solidFill>
                  <a:srgbClr val="466269"/>
                </a:solidFill>
                <a:latin typeface="Cambria" panose="02040503050406030204" pitchFamily="18" charset="0"/>
              </a:rPr>
              <a:t> – GLABTOP</a:t>
            </a:r>
          </a:p>
        </p:txBody>
      </p:sp>
      <p:sp>
        <p:nvSpPr>
          <p:cNvPr id="44" name="Google Shape;160;p24"/>
          <p:cNvSpPr txBox="1">
            <a:spLocks/>
          </p:cNvSpPr>
          <p:nvPr/>
        </p:nvSpPr>
        <p:spPr>
          <a:xfrm>
            <a:off x="1419389" y="1255648"/>
            <a:ext cx="734521" cy="7462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dirty="0" smtClean="0">
                <a:solidFill>
                  <a:srgbClr val="4662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s" sz="3600" dirty="0">
              <a:solidFill>
                <a:srgbClr val="4662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Google Shape;157;p24"/>
          <p:cNvSpPr txBox="1">
            <a:spLocks/>
          </p:cNvSpPr>
          <p:nvPr/>
        </p:nvSpPr>
        <p:spPr>
          <a:xfrm>
            <a:off x="1464925" y="2491457"/>
            <a:ext cx="9522785" cy="103789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 kern="1200">
                <a:solidFill>
                  <a:srgbClr val="466269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pPr lvl="1" algn="l"/>
            <a:r>
              <a:rPr lang="es-PE" sz="3000" b="1" i="1" dirty="0" err="1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</a:t>
            </a:r>
            <a:r>
              <a:rPr lang="es-PE" sz="3000" b="1" i="1" dirty="0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s-PE" sz="3000" b="1" i="1" dirty="0" err="1" smtClean="0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three</a:t>
            </a:r>
            <a:endParaRPr lang="es-PE" sz="3000" b="1" i="1" dirty="0" smtClean="0">
              <a:solidFill>
                <a:srgbClr val="4662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800100" lvl="1" indent="-342900" algn="l">
              <a:buClr>
                <a:srgbClr val="466269"/>
              </a:buClr>
              <a:buFont typeface="Arial" panose="020B0604020202020204" pitchFamily="34" charset="0"/>
              <a:buChar char="•"/>
            </a:pPr>
            <a:r>
              <a:rPr lang="es-PE" b="1" i="1" dirty="0">
                <a:solidFill>
                  <a:srgbClr val="466269"/>
                </a:solidFill>
                <a:latin typeface="Cambria" panose="02040503050406030204" pitchFamily="18" charset="0"/>
              </a:rPr>
              <a:t>3D </a:t>
            </a:r>
            <a:r>
              <a:rPr lang="es-PE" b="1" i="1" dirty="0" err="1">
                <a:solidFill>
                  <a:srgbClr val="466269"/>
                </a:solidFill>
                <a:latin typeface="Cambria" panose="02040503050406030204" pitchFamily="18" charset="0"/>
              </a:rPr>
              <a:t>reconstruction</a:t>
            </a:r>
            <a:r>
              <a:rPr lang="es-PE" b="1" i="1" dirty="0">
                <a:solidFill>
                  <a:srgbClr val="466269"/>
                </a:solidFill>
                <a:latin typeface="Cambria" panose="02040503050406030204" pitchFamily="18" charset="0"/>
              </a:rPr>
              <a:t> of </a:t>
            </a:r>
            <a:r>
              <a:rPr lang="es-PE" b="1" i="1" dirty="0" err="1">
                <a:solidFill>
                  <a:srgbClr val="466269"/>
                </a:solidFill>
                <a:latin typeface="Cambria" panose="02040503050406030204" pitchFamily="18" charset="0"/>
              </a:rPr>
              <a:t>palaeoglaciers</a:t>
            </a:r>
            <a:r>
              <a:rPr lang="es-PE" b="1" i="1" dirty="0">
                <a:solidFill>
                  <a:srgbClr val="466269"/>
                </a:solidFill>
                <a:latin typeface="Cambria" panose="02040503050406030204" pitchFamily="18" charset="0"/>
              </a:rPr>
              <a:t> </a:t>
            </a:r>
            <a:r>
              <a:rPr lang="es-PE" b="1" i="1" dirty="0" err="1">
                <a:solidFill>
                  <a:srgbClr val="466269"/>
                </a:solidFill>
                <a:latin typeface="Cambria" panose="02040503050406030204" pitchFamily="18" charset="0"/>
              </a:rPr>
              <a:t>surface</a:t>
            </a:r>
            <a:endParaRPr lang="es-PE" b="1" i="1" dirty="0">
              <a:solidFill>
                <a:srgbClr val="466269"/>
              </a:solidFill>
              <a:latin typeface="Cambria" panose="02040503050406030204" pitchFamily="18" charset="0"/>
            </a:endParaRPr>
          </a:p>
        </p:txBody>
      </p:sp>
      <p:sp>
        <p:nvSpPr>
          <p:cNvPr id="46" name="Google Shape;160;p24"/>
          <p:cNvSpPr txBox="1">
            <a:spLocks/>
          </p:cNvSpPr>
          <p:nvPr/>
        </p:nvSpPr>
        <p:spPr>
          <a:xfrm>
            <a:off x="1419389" y="2332972"/>
            <a:ext cx="734521" cy="7462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dirty="0" smtClean="0">
                <a:solidFill>
                  <a:srgbClr val="4662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s" sz="3600" dirty="0">
              <a:solidFill>
                <a:srgbClr val="4662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Google Shape;157;p24"/>
          <p:cNvSpPr txBox="1">
            <a:spLocks/>
          </p:cNvSpPr>
          <p:nvPr/>
        </p:nvSpPr>
        <p:spPr>
          <a:xfrm>
            <a:off x="1464925" y="3552153"/>
            <a:ext cx="9522785" cy="103789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 kern="1200">
                <a:solidFill>
                  <a:srgbClr val="466269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pPr lvl="1" algn="l"/>
            <a:r>
              <a:rPr lang="es-PE" sz="3000" b="1" i="1" dirty="0" err="1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</a:t>
            </a:r>
            <a:r>
              <a:rPr lang="es-PE" sz="3000" b="1" i="1" dirty="0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s-PE" sz="3000" b="1" i="1" dirty="0" err="1" smtClean="0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four</a:t>
            </a:r>
            <a:endParaRPr lang="es-PE" sz="3000" b="1" i="1" dirty="0" smtClean="0">
              <a:solidFill>
                <a:srgbClr val="4662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914400" lvl="1" indent="-457200" algn="l">
              <a:buClr>
                <a:srgbClr val="466269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466269"/>
                </a:solidFill>
                <a:latin typeface="Cambria" panose="02040503050406030204" pitchFamily="18" charset="0"/>
              </a:rPr>
              <a:t>Calculation of Balance Ratio in a reference glacier </a:t>
            </a:r>
          </a:p>
        </p:txBody>
      </p:sp>
      <p:sp>
        <p:nvSpPr>
          <p:cNvPr id="48" name="Google Shape;160;p24"/>
          <p:cNvSpPr txBox="1">
            <a:spLocks/>
          </p:cNvSpPr>
          <p:nvPr/>
        </p:nvSpPr>
        <p:spPr>
          <a:xfrm>
            <a:off x="1419389" y="3370870"/>
            <a:ext cx="734521" cy="7462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dirty="0" smtClean="0">
                <a:solidFill>
                  <a:srgbClr val="4662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s" sz="3600" dirty="0">
              <a:solidFill>
                <a:srgbClr val="4662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Google Shape;157;p24"/>
          <p:cNvSpPr txBox="1">
            <a:spLocks/>
          </p:cNvSpPr>
          <p:nvPr/>
        </p:nvSpPr>
        <p:spPr>
          <a:xfrm>
            <a:off x="1464925" y="4572936"/>
            <a:ext cx="9522785" cy="136804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 kern="1200">
                <a:solidFill>
                  <a:srgbClr val="466269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pPr lvl="1" algn="l"/>
            <a:r>
              <a:rPr lang="es-PE" sz="3000" b="1" i="1" dirty="0" err="1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</a:t>
            </a:r>
            <a:r>
              <a:rPr lang="es-PE" sz="3000" b="1" i="1" dirty="0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s-PE" sz="3000" b="1" i="1" dirty="0" err="1" smtClean="0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five</a:t>
            </a:r>
            <a:endParaRPr lang="es-PE" sz="3000" b="1" i="1" dirty="0" smtClean="0">
              <a:solidFill>
                <a:srgbClr val="4662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914400" lvl="1" indent="-457200" algn="l">
              <a:buClr>
                <a:srgbClr val="466269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466269"/>
                </a:solidFill>
                <a:latin typeface="Cambria" panose="02040503050406030204" pitchFamily="18" charset="0"/>
              </a:rPr>
              <a:t>Automatic Equilibrium Line </a:t>
            </a:r>
            <a:r>
              <a:rPr lang="en-US" b="1" i="1" dirty="0" err="1">
                <a:solidFill>
                  <a:srgbClr val="466269"/>
                </a:solidFill>
                <a:latin typeface="Cambria" panose="02040503050406030204" pitchFamily="18" charset="0"/>
              </a:rPr>
              <a:t>Altitud</a:t>
            </a:r>
            <a:r>
              <a:rPr lang="en-US" b="1" i="1" dirty="0">
                <a:solidFill>
                  <a:srgbClr val="466269"/>
                </a:solidFill>
                <a:latin typeface="Cambria" panose="02040503050406030204" pitchFamily="18" charset="0"/>
              </a:rPr>
              <a:t> (ELA) reconstruction of glaciers and </a:t>
            </a:r>
            <a:r>
              <a:rPr lang="en-US" b="1" i="1" dirty="0" err="1">
                <a:solidFill>
                  <a:srgbClr val="466269"/>
                </a:solidFill>
                <a:latin typeface="Cambria" panose="02040503050406030204" pitchFamily="18" charset="0"/>
              </a:rPr>
              <a:t>palaeoglaciers</a:t>
            </a:r>
            <a:endParaRPr lang="en-US" b="1" i="1" dirty="0">
              <a:solidFill>
                <a:srgbClr val="466269"/>
              </a:solidFill>
              <a:latin typeface="Cambria" panose="02040503050406030204" pitchFamily="18" charset="0"/>
            </a:endParaRPr>
          </a:p>
        </p:txBody>
      </p:sp>
      <p:sp>
        <p:nvSpPr>
          <p:cNvPr id="50" name="Google Shape;160;p24"/>
          <p:cNvSpPr txBox="1">
            <a:spLocks/>
          </p:cNvSpPr>
          <p:nvPr/>
        </p:nvSpPr>
        <p:spPr>
          <a:xfrm>
            <a:off x="1419389" y="4408768"/>
            <a:ext cx="734521" cy="7462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dirty="0" smtClean="0">
                <a:solidFill>
                  <a:srgbClr val="4662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s" sz="3600" dirty="0">
              <a:solidFill>
                <a:srgbClr val="4662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Google Shape;157;p24"/>
          <p:cNvSpPr txBox="1">
            <a:spLocks/>
          </p:cNvSpPr>
          <p:nvPr/>
        </p:nvSpPr>
        <p:spPr>
          <a:xfrm>
            <a:off x="1464925" y="5877278"/>
            <a:ext cx="9522785" cy="98072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600" kern="1200">
                <a:solidFill>
                  <a:srgbClr val="466269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pPr lvl="1" algn="l"/>
            <a:r>
              <a:rPr lang="es-PE" sz="3000" b="1" i="1" dirty="0" err="1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</a:t>
            </a:r>
            <a:r>
              <a:rPr lang="es-PE" sz="3000" b="1" i="1" dirty="0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s-PE" sz="3000" b="1" i="1" dirty="0" err="1" smtClean="0">
                <a:solidFill>
                  <a:srgbClr val="4662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six</a:t>
            </a:r>
            <a:endParaRPr lang="es-PE" sz="3000" b="1" i="1" dirty="0" smtClean="0">
              <a:solidFill>
                <a:srgbClr val="4662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914400" lvl="1" indent="-457200" algn="l">
              <a:buClr>
                <a:srgbClr val="466269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466269"/>
                </a:solidFill>
                <a:latin typeface="Cambria" panose="02040503050406030204" pitchFamily="18" charset="0"/>
              </a:rPr>
              <a:t>Estimation of </a:t>
            </a:r>
            <a:r>
              <a:rPr lang="en-US" b="1" i="1" dirty="0" err="1">
                <a:solidFill>
                  <a:srgbClr val="466269"/>
                </a:solidFill>
                <a:latin typeface="Cambria" panose="02040503050406030204" pitchFamily="18" charset="0"/>
              </a:rPr>
              <a:t>palaeotemperature</a:t>
            </a:r>
            <a:r>
              <a:rPr lang="en-US" b="1" i="1" dirty="0">
                <a:solidFill>
                  <a:srgbClr val="466269"/>
                </a:solidFill>
                <a:latin typeface="Cambria" panose="02040503050406030204" pitchFamily="18" charset="0"/>
              </a:rPr>
              <a:t> during LIA</a:t>
            </a:r>
          </a:p>
        </p:txBody>
      </p:sp>
      <p:sp>
        <p:nvSpPr>
          <p:cNvPr id="52" name="Google Shape;160;p24"/>
          <p:cNvSpPr txBox="1">
            <a:spLocks/>
          </p:cNvSpPr>
          <p:nvPr/>
        </p:nvSpPr>
        <p:spPr>
          <a:xfrm>
            <a:off x="1419388" y="5610834"/>
            <a:ext cx="734521" cy="7462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dirty="0" smtClean="0">
                <a:solidFill>
                  <a:srgbClr val="4662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s" sz="3600" dirty="0">
              <a:solidFill>
                <a:srgbClr val="4662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5276"/>
            <a:ext cx="1464925" cy="5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1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7" b="26015"/>
          <a:stretch/>
        </p:blipFill>
        <p:spPr>
          <a:xfrm rot="16200000">
            <a:off x="-1101477" y="1101477"/>
            <a:ext cx="6869084" cy="4666130"/>
          </a:xfrm>
          <a:prstGeom prst="rect">
            <a:avLst/>
          </a:prstGeom>
        </p:spPr>
      </p:pic>
      <p:sp>
        <p:nvSpPr>
          <p:cNvPr id="192" name="Google Shape;192;p27"/>
          <p:cNvSpPr txBox="1">
            <a:spLocks noGrp="1"/>
          </p:cNvSpPr>
          <p:nvPr>
            <p:ph type="ctrTitle"/>
          </p:nvPr>
        </p:nvSpPr>
        <p:spPr>
          <a:xfrm>
            <a:off x="4845487" y="1666095"/>
            <a:ext cx="6632619" cy="353689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lvl="1" algn="l"/>
            <a:r>
              <a:rPr lang="es-PE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 </a:t>
            </a:r>
            <a:r>
              <a:rPr lang="es-PE" sz="3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one</a:t>
            </a:r>
            <a:r>
              <a:rPr lang="es-PE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s-PE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s-PE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s-PE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s-PE" b="1" i="1" dirty="0" err="1" smtClean="0">
                <a:latin typeface="Cambria" panose="02040503050406030204" pitchFamily="18" charset="0"/>
              </a:rPr>
              <a:t>Development</a:t>
            </a:r>
            <a:r>
              <a:rPr lang="es-PE" b="1" i="1" dirty="0" smtClean="0">
                <a:latin typeface="Cambria" panose="02040503050406030204" pitchFamily="18" charset="0"/>
              </a:rPr>
              <a:t> </a:t>
            </a:r>
            <a:r>
              <a:rPr lang="es-PE" b="1" i="1" dirty="0">
                <a:latin typeface="Cambria" panose="02040503050406030204" pitchFamily="18" charset="0"/>
              </a:rPr>
              <a:t>of a </a:t>
            </a:r>
            <a:r>
              <a:rPr lang="es-PE" b="1" i="1" dirty="0" err="1">
                <a:latin typeface="Cambria" panose="02040503050406030204" pitchFamily="18" charset="0"/>
              </a:rPr>
              <a:t>detailed</a:t>
            </a:r>
            <a:r>
              <a:rPr lang="es-PE" b="1" i="1" dirty="0">
                <a:latin typeface="Cambria" panose="02040503050406030204" pitchFamily="18" charset="0"/>
              </a:rPr>
              <a:t> </a:t>
            </a:r>
            <a:r>
              <a:rPr lang="es-PE" b="1" i="1" dirty="0" err="1">
                <a:latin typeface="Cambria" panose="02040503050406030204" pitchFamily="18" charset="0"/>
              </a:rPr>
              <a:t>geomorphogical</a:t>
            </a:r>
            <a:r>
              <a:rPr lang="es-PE" b="1" i="1" dirty="0">
                <a:latin typeface="Cambria" panose="02040503050406030204" pitchFamily="18" charset="0"/>
              </a:rPr>
              <a:t> </a:t>
            </a:r>
            <a:r>
              <a:rPr lang="es-PE" b="1" i="1" dirty="0" err="1">
                <a:latin typeface="Cambria" panose="02040503050406030204" pitchFamily="18" charset="0"/>
              </a:rPr>
              <a:t>map</a:t>
            </a:r>
            <a:r>
              <a:rPr lang="es-PE" b="1" i="1" dirty="0">
                <a:latin typeface="Cambria" panose="02040503050406030204" pitchFamily="18" charset="0"/>
              </a:rPr>
              <a:t> </a:t>
            </a:r>
            <a:r>
              <a:rPr lang="es-PE" b="1" i="1" dirty="0" smtClean="0">
                <a:latin typeface="Cambria" panose="02040503050406030204" pitchFamily="18" charset="0"/>
              </a:rPr>
              <a:t> </a:t>
            </a:r>
            <a:br>
              <a:rPr lang="es-PE" b="1" i="1" dirty="0" smtClean="0">
                <a:latin typeface="Cambria" panose="02040503050406030204" pitchFamily="18" charset="0"/>
              </a:rPr>
            </a:br>
            <a:r>
              <a:rPr lang="es-PE" b="1" i="1" dirty="0" smtClean="0">
                <a:latin typeface="Cambria" panose="02040503050406030204" pitchFamily="18" charset="0"/>
              </a:rPr>
              <a:t/>
            </a:r>
            <a:br>
              <a:rPr lang="es-PE" b="1" i="1" dirty="0" smtClean="0">
                <a:latin typeface="Cambria" panose="02040503050406030204" pitchFamily="18" charset="0"/>
              </a:rPr>
            </a:br>
            <a:r>
              <a:rPr lang="es-PE" b="1" i="1" dirty="0" err="1" smtClean="0">
                <a:latin typeface="Cambria" panose="02040503050406030204" pitchFamily="18" charset="0"/>
              </a:rPr>
              <a:t>Delimitation</a:t>
            </a:r>
            <a:r>
              <a:rPr lang="es-PE" b="1" i="1" dirty="0" smtClean="0">
                <a:latin typeface="Cambria" panose="02040503050406030204" pitchFamily="18" charset="0"/>
              </a:rPr>
              <a:t> </a:t>
            </a:r>
            <a:r>
              <a:rPr lang="es-PE" b="1" i="1" dirty="0">
                <a:latin typeface="Cambria" panose="02040503050406030204" pitchFamily="18" charset="0"/>
              </a:rPr>
              <a:t>of </a:t>
            </a:r>
            <a:r>
              <a:rPr lang="es-PE" b="1" i="1" dirty="0" err="1">
                <a:latin typeface="Cambria" panose="02040503050406030204" pitchFamily="18" charset="0"/>
              </a:rPr>
              <a:t>palaeoglaciers</a:t>
            </a:r>
            <a:r>
              <a:rPr lang="es-PE" b="1" i="1" dirty="0">
                <a:latin typeface="Cambria" panose="02040503050406030204" pitchFamily="18" charset="0"/>
              </a:rPr>
              <a:t> and current glacial </a:t>
            </a:r>
            <a:r>
              <a:rPr lang="es-PE" b="1" i="1" dirty="0" err="1">
                <a:latin typeface="Cambria" panose="02040503050406030204" pitchFamily="18" charset="0"/>
              </a:rPr>
              <a:t>extension</a:t>
            </a:r>
            <a:endParaRPr lang="es-PE" b="1" i="1" dirty="0">
              <a:latin typeface="Cambria" panose="02040503050406030204" pitchFamily="18" charset="0"/>
            </a:endParaRPr>
          </a:p>
        </p:txBody>
      </p:sp>
      <p:sp>
        <p:nvSpPr>
          <p:cNvPr id="194" name="Google Shape;194;p27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s"/>
              <a:pPr/>
              <a:t>3</a:t>
            </a:fld>
            <a:endParaRPr dirty="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97" name="Google Shape;197;p27"/>
          <p:cNvSpPr/>
          <p:nvPr/>
        </p:nvSpPr>
        <p:spPr>
          <a:xfrm>
            <a:off x="-2" y="-11086"/>
            <a:ext cx="4666132" cy="6869086"/>
          </a:xfrm>
          <a:prstGeom prst="rect">
            <a:avLst/>
          </a:prstGeom>
          <a:solidFill>
            <a:srgbClr val="434343">
              <a:alpha val="21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5276"/>
            <a:ext cx="1464925" cy="5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0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s"/>
              <a:pPr/>
              <a:t>4</a:t>
            </a:fld>
            <a:endParaRPr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736" y="211903"/>
            <a:ext cx="6042726" cy="5909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486401" cy="6858000"/>
          </a:xfrm>
          <a:prstGeom prst="rect">
            <a:avLst/>
          </a:prstGeom>
        </p:spPr>
      </p:pic>
      <p:pic>
        <p:nvPicPr>
          <p:cNvPr id="27" name="Imagen 2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14" y="0"/>
            <a:ext cx="6192253" cy="685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31" y="6345276"/>
            <a:ext cx="1464925" cy="5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7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6" r="27220"/>
          <a:stretch/>
        </p:blipFill>
        <p:spPr>
          <a:xfrm>
            <a:off x="0" y="0"/>
            <a:ext cx="4701615" cy="6860854"/>
          </a:xfrm>
          <a:prstGeom prst="rect">
            <a:avLst/>
          </a:prstGeom>
        </p:spPr>
      </p:pic>
      <p:sp>
        <p:nvSpPr>
          <p:cNvPr id="192" name="Google Shape;192;p27"/>
          <p:cNvSpPr txBox="1">
            <a:spLocks noGrp="1"/>
          </p:cNvSpPr>
          <p:nvPr>
            <p:ph type="ctrTitle"/>
          </p:nvPr>
        </p:nvSpPr>
        <p:spPr>
          <a:xfrm>
            <a:off x="4816699" y="864486"/>
            <a:ext cx="6840764" cy="56538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lvl="1" algn="l"/>
            <a:r>
              <a:rPr lang="es-PE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 </a:t>
            </a:r>
            <a:r>
              <a:rPr lang="es-PE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two</a:t>
            </a:r>
            <a:r>
              <a:rPr lang="es-PE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s-PE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s-PE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s-PE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s-PE" b="1" i="1" dirty="0">
                <a:latin typeface="Cambria" panose="02040503050406030204" pitchFamily="18" charset="0"/>
              </a:rPr>
              <a:t>Glaciar </a:t>
            </a:r>
            <a:r>
              <a:rPr lang="es-PE" b="1" i="1" dirty="0" err="1">
                <a:latin typeface="Cambria" panose="02040503050406030204" pitchFamily="18" charset="0"/>
              </a:rPr>
              <a:t>bedrock</a:t>
            </a:r>
            <a:r>
              <a:rPr lang="es-PE" b="1" i="1" dirty="0">
                <a:latin typeface="Cambria" panose="02040503050406030204" pitchFamily="18" charset="0"/>
              </a:rPr>
              <a:t> Reconstruction – </a:t>
            </a:r>
            <a:r>
              <a:rPr lang="es-PE" b="1" i="1" dirty="0" smtClean="0">
                <a:latin typeface="Cambria" panose="02040503050406030204" pitchFamily="18" charset="0"/>
              </a:rPr>
              <a:t>GLABTOP</a:t>
            </a:r>
            <a:br>
              <a:rPr lang="es-PE" b="1" i="1" dirty="0" smtClean="0">
                <a:latin typeface="Cambria" panose="02040503050406030204" pitchFamily="18" charset="0"/>
              </a:rPr>
            </a:br>
            <a:r>
              <a:rPr lang="es-PE" b="1" i="1" dirty="0" smtClean="0">
                <a:latin typeface="Cambria" panose="02040503050406030204" pitchFamily="18" charset="0"/>
              </a:rPr>
              <a:t/>
            </a:r>
            <a:br>
              <a:rPr lang="es-PE" b="1" i="1" dirty="0" smtClean="0">
                <a:latin typeface="Cambria" panose="02040503050406030204" pitchFamily="18" charset="0"/>
              </a:rPr>
            </a:br>
            <a:r>
              <a:rPr lang="es-PE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Step </a:t>
            </a:r>
            <a:r>
              <a:rPr lang="es-PE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three</a:t>
            </a:r>
            <a:r>
              <a:rPr lang="es-PE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s-PE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s-PE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s-PE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s-PE" b="1" i="1" dirty="0">
                <a:latin typeface="Cambria" panose="02040503050406030204" pitchFamily="18" charset="0"/>
              </a:rPr>
              <a:t>3D reconstruction of </a:t>
            </a:r>
            <a:r>
              <a:rPr lang="es-PE" b="1" i="1" dirty="0" err="1">
                <a:latin typeface="Cambria" panose="02040503050406030204" pitchFamily="18" charset="0"/>
              </a:rPr>
              <a:t>palaeoglaciers</a:t>
            </a:r>
            <a:r>
              <a:rPr lang="es-PE" b="1" i="1" dirty="0">
                <a:latin typeface="Cambria" panose="02040503050406030204" pitchFamily="18" charset="0"/>
              </a:rPr>
              <a:t> surface</a:t>
            </a:r>
            <a:br>
              <a:rPr lang="es-PE" b="1" i="1" dirty="0">
                <a:latin typeface="Cambria" panose="02040503050406030204" pitchFamily="18" charset="0"/>
              </a:rPr>
            </a:br>
            <a:r>
              <a:rPr lang="es-PE" b="1" i="1" dirty="0" smtClean="0">
                <a:latin typeface="Cambria" panose="02040503050406030204" pitchFamily="18" charset="0"/>
              </a:rPr>
              <a:t/>
            </a:r>
            <a:br>
              <a:rPr lang="es-PE" b="1" i="1" dirty="0" smtClean="0">
                <a:latin typeface="Cambria" panose="02040503050406030204" pitchFamily="18" charset="0"/>
              </a:rPr>
            </a:br>
            <a:endParaRPr lang="es-PE" b="1" i="1" dirty="0">
              <a:latin typeface="Cambria" panose="02040503050406030204" pitchFamily="18" charset="0"/>
            </a:endParaRPr>
          </a:p>
        </p:txBody>
      </p:sp>
      <p:sp>
        <p:nvSpPr>
          <p:cNvPr id="194" name="Google Shape;194;p27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s"/>
              <a:pPr/>
              <a:t>5</a:t>
            </a:fld>
            <a:endParaRPr dirty="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97" name="Google Shape;197;p27"/>
          <p:cNvSpPr/>
          <p:nvPr/>
        </p:nvSpPr>
        <p:spPr>
          <a:xfrm>
            <a:off x="0" y="0"/>
            <a:ext cx="4701615" cy="6858000"/>
          </a:xfrm>
          <a:prstGeom prst="rect">
            <a:avLst/>
          </a:prstGeom>
          <a:solidFill>
            <a:srgbClr val="434343">
              <a:alpha val="21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5276"/>
            <a:ext cx="1464925" cy="5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2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27" y="1"/>
            <a:ext cx="9144000" cy="68579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0862" t="16383" r="20864" b="6580"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3952833" y="0"/>
            <a:ext cx="430496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PE" sz="2800" b="1" dirty="0"/>
              <a:t>GLACIER BED TOPOGRAPHY</a:t>
            </a:r>
          </a:p>
        </p:txBody>
      </p:sp>
    </p:spTree>
    <p:extLst>
      <p:ext uri="{BB962C8B-B14F-4D97-AF65-F5344CB8AC3E}">
        <p14:creationId xmlns:p14="http://schemas.microsoft.com/office/powerpoint/2010/main" val="360726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s"/>
              <a:pPr/>
              <a:t>7</a:t>
            </a:fld>
            <a:endParaRPr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grpSp>
        <p:nvGrpSpPr>
          <p:cNvPr id="44" name="Google Shape;1230;p44"/>
          <p:cNvGrpSpPr/>
          <p:nvPr/>
        </p:nvGrpSpPr>
        <p:grpSpPr>
          <a:xfrm>
            <a:off x="504038" y="3070755"/>
            <a:ext cx="561832" cy="620644"/>
            <a:chOff x="4943575" y="2516350"/>
            <a:chExt cx="98675" cy="81700"/>
          </a:xfrm>
          <a:solidFill>
            <a:srgbClr val="466269"/>
          </a:solidFill>
        </p:grpSpPr>
        <p:sp>
          <p:nvSpPr>
            <p:cNvPr id="45" name="Google Shape;1231;p44"/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32;p44"/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33;p44"/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34;p44"/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35;p44"/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36;p44"/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37;p44"/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38;p44"/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39;p44"/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40;p44"/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41;p44"/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42;p44"/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43;p44"/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44;p44"/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45;p44"/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46;p44"/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47;p44"/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48;p44"/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49;p44"/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50;p44"/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51;p44"/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52;p44"/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53;p44"/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54;p44"/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55;p44"/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56;p44"/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57;p44"/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58;p44"/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59;p44"/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60;p44"/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61;p44"/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62;p44"/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63;p44"/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64;p44"/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65;p44"/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66;p44"/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67;p44"/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68;p44"/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69;p44"/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70;p44"/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71;p44"/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72;p44"/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73;p44"/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74;p44"/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75;p44"/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76;p44"/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77;p44"/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78;p44"/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79;p44"/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80;p44"/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81;p44"/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82;p44"/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83;p44"/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84;p44"/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85;p44"/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86;p44"/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87;p44"/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88;p44"/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89;p44"/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90;p44"/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91;p44"/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92;p44"/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93;p44"/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94;p44"/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95;p44"/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96;p44"/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97;p44"/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98;p44"/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99;p44"/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00;p44"/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01;p44"/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02;p44"/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03;p44"/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04;p44"/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05;p44"/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06;p44"/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07;p44"/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08;p44"/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0" name="Imagen 1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15" y="-7661"/>
            <a:ext cx="9464843" cy="6858000"/>
          </a:xfrm>
          <a:prstGeom prst="rect">
            <a:avLst/>
          </a:prstGeom>
        </p:spPr>
      </p:pic>
      <p:pic>
        <p:nvPicPr>
          <p:cNvPr id="123" name="Imagen 1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0" y="6345276"/>
            <a:ext cx="1464925" cy="5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0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s"/>
              <a:pPr/>
              <a:t>8</a:t>
            </a:fld>
            <a:endParaRPr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123" name="Imagen 1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0" y="6345276"/>
            <a:ext cx="1464925" cy="512724"/>
          </a:xfrm>
          <a:prstGeom prst="rect">
            <a:avLst/>
          </a:prstGeom>
        </p:spPr>
      </p:pic>
      <p:pic>
        <p:nvPicPr>
          <p:cNvPr id="124" name="Imagen 123">
            <a:extLst>
              <a:ext uri="{FF2B5EF4-FFF2-40B4-BE49-F238E27FC236}">
                <a16:creationId xmlns:a16="http://schemas.microsoft.com/office/drawing/2014/main" xmlns="" id="{D4550394-687F-4365-AD0F-D0D6D60282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3" t="12200" r="30313" b="10801"/>
          <a:stretch/>
        </p:blipFill>
        <p:spPr>
          <a:xfrm>
            <a:off x="1444535" y="0"/>
            <a:ext cx="547142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5" name="Imagen 124"/>
          <p:cNvPicPr>
            <a:picLocks noChangeAspect="1"/>
          </p:cNvPicPr>
          <p:nvPr/>
        </p:nvPicPr>
        <p:blipFill rotWithShape="1">
          <a:blip r:embed="rId5"/>
          <a:srcRect l="12957" t="17187" r="61567" b="13542"/>
          <a:stretch/>
        </p:blipFill>
        <p:spPr>
          <a:xfrm>
            <a:off x="6915955" y="0"/>
            <a:ext cx="488602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6" name="CuadroTexto 125"/>
          <p:cNvSpPr txBox="1"/>
          <p:nvPr/>
        </p:nvSpPr>
        <p:spPr>
          <a:xfrm>
            <a:off x="3333212" y="8065"/>
            <a:ext cx="557287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PE" sz="2800" b="1" dirty="0"/>
              <a:t>GLACIER RECONSTRUCTION (GLARE)</a:t>
            </a:r>
          </a:p>
        </p:txBody>
      </p:sp>
    </p:spTree>
    <p:extLst>
      <p:ext uri="{BB962C8B-B14F-4D97-AF65-F5344CB8AC3E}">
        <p14:creationId xmlns:p14="http://schemas.microsoft.com/office/powerpoint/2010/main" val="10889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n 12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90" y="20827"/>
            <a:ext cx="9464843" cy="6858000"/>
          </a:xfrm>
          <a:prstGeom prst="rect">
            <a:avLst/>
          </a:prstGeom>
        </p:spPr>
      </p:pic>
      <p:sp>
        <p:nvSpPr>
          <p:cNvPr id="348" name="Google Shape;348;p32"/>
          <p:cNvSpPr txBox="1">
            <a:spLocks noGrp="1"/>
          </p:cNvSpPr>
          <p:nvPr>
            <p:ph type="sldNum" idx="12"/>
          </p:nvPr>
        </p:nvSpPr>
        <p:spPr>
          <a:xfrm>
            <a:off x="11657463" y="3166599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s"/>
              <a:pPr/>
              <a:t>9</a:t>
            </a:fld>
            <a:endParaRPr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grpSp>
        <p:nvGrpSpPr>
          <p:cNvPr id="44" name="Google Shape;1230;p44"/>
          <p:cNvGrpSpPr/>
          <p:nvPr/>
        </p:nvGrpSpPr>
        <p:grpSpPr>
          <a:xfrm>
            <a:off x="504038" y="3070755"/>
            <a:ext cx="561832" cy="620644"/>
            <a:chOff x="4943575" y="2516350"/>
            <a:chExt cx="98675" cy="81700"/>
          </a:xfrm>
          <a:solidFill>
            <a:srgbClr val="466269"/>
          </a:solidFill>
        </p:grpSpPr>
        <p:sp>
          <p:nvSpPr>
            <p:cNvPr id="45" name="Google Shape;1231;p44"/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32;p44"/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33;p44"/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34;p44"/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35;p44"/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36;p44"/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37;p44"/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38;p44"/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39;p44"/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40;p44"/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41;p44"/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42;p44"/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43;p44"/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44;p44"/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45;p44"/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46;p44"/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47;p44"/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48;p44"/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49;p44"/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50;p44"/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51;p44"/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52;p44"/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53;p44"/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54;p44"/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55;p44"/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56;p44"/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57;p44"/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58;p44"/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59;p44"/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60;p44"/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61;p44"/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62;p44"/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63;p44"/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64;p44"/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65;p44"/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66;p44"/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67;p44"/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68;p44"/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69;p44"/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70;p44"/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71;p44"/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72;p44"/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73;p44"/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74;p44"/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75;p44"/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76;p44"/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77;p44"/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78;p44"/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79;p44"/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80;p44"/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81;p44"/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82;p44"/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83;p44"/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84;p44"/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85;p44"/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86;p44"/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87;p44"/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88;p44"/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89;p44"/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90;p44"/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91;p44"/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92;p44"/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93;p44"/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94;p44"/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95;p44"/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96;p44"/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97;p44"/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98;p44"/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99;p44"/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00;p44"/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01;p44"/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02;p44"/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03;p44"/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04;p44"/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05;p44"/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06;p44"/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07;p44"/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08;p44"/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8" name="Imagen 12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87" y="-536"/>
            <a:ext cx="7519670" cy="6762656"/>
          </a:xfrm>
          <a:prstGeom prst="rect">
            <a:avLst/>
          </a:prstGeom>
        </p:spPr>
      </p:pic>
      <p:pic>
        <p:nvPicPr>
          <p:cNvPr id="127" name="Imagen 12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90" y="20827"/>
            <a:ext cx="946484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3" name="Imagen 1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0" y="6345276"/>
            <a:ext cx="1464925" cy="5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5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296</Words>
  <Application>Microsoft Office PowerPoint</Application>
  <PresentationFormat>Panorámica</PresentationFormat>
  <Paragraphs>82</Paragraphs>
  <Slides>17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MS Mincho</vt:lpstr>
      <vt:lpstr>Arial</vt:lpstr>
      <vt:lpstr>Calibri</vt:lpstr>
      <vt:lpstr>Calibri Light</vt:lpstr>
      <vt:lpstr>Cambria</vt:lpstr>
      <vt:lpstr>Didact Gothic</vt:lpstr>
      <vt:lpstr>Oswald Regular</vt:lpstr>
      <vt:lpstr>Times New Roman</vt:lpstr>
      <vt:lpstr>Tema de Office</vt:lpstr>
      <vt:lpstr>Presentación de PowerPoint</vt:lpstr>
      <vt:lpstr>Presentación de PowerPoint</vt:lpstr>
      <vt:lpstr>Step one  Development of a detailed geomorphogical map    Delimitation of palaeoglaciers and current glacial extension</vt:lpstr>
      <vt:lpstr>Presentación de PowerPoint</vt:lpstr>
      <vt:lpstr>Step two  Glaciar bedrock Reconstruction – GLABTOP  Step three  3D reconstruction of palaeoglaciers surface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Step four  Calculation of Balance Ratio in a reference glacier </vt:lpstr>
      <vt:lpstr>Presentación de PowerPoint</vt:lpstr>
      <vt:lpstr>Step five  Automatic Equilibrium Line Altitud (ELA) reconstruction of glaciers and palaeoglaciers</vt:lpstr>
      <vt:lpstr>Presentación de PowerPoint</vt:lpstr>
      <vt:lpstr>Step six  Estimation of palaeotemperature during LIA</vt:lpstr>
      <vt:lpstr>Presentación de PowerPoint</vt:lpstr>
      <vt:lpstr>THANKS!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MORENO</dc:creator>
  <cp:lastModifiedBy>MORENO</cp:lastModifiedBy>
  <cp:revision>49</cp:revision>
  <dcterms:created xsi:type="dcterms:W3CDTF">2020-05-02T00:24:45Z</dcterms:created>
  <dcterms:modified xsi:type="dcterms:W3CDTF">2020-05-04T04:38:04Z</dcterms:modified>
</cp:coreProperties>
</file>